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8"/>
  </p:notesMasterIdLst>
  <p:sldIdLst>
    <p:sldId id="776" r:id="rId5"/>
    <p:sldId id="761" r:id="rId6"/>
    <p:sldId id="763" r:id="rId7"/>
    <p:sldId id="766" r:id="rId8"/>
    <p:sldId id="767" r:id="rId9"/>
    <p:sldId id="768" r:id="rId10"/>
    <p:sldId id="769" r:id="rId11"/>
    <p:sldId id="770" r:id="rId12"/>
    <p:sldId id="771" r:id="rId13"/>
    <p:sldId id="772" r:id="rId14"/>
    <p:sldId id="773" r:id="rId15"/>
    <p:sldId id="774" r:id="rId16"/>
    <p:sldId id="775" r:id="rId17"/>
  </p:sldIdLst>
  <p:sldSz cx="12192000" cy="6858000"/>
  <p:notesSz cx="6797675" cy="9926638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5" userDrawn="1">
          <p15:clr>
            <a:srgbClr val="A4A3A4"/>
          </p15:clr>
        </p15:guide>
        <p15:guide id="2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a Urbina" initials="NU" lastIdx="1" clrIdx="0">
    <p:extLst>
      <p:ext uri="{19B8F6BF-5375-455C-9EA6-DF929625EA0E}">
        <p15:presenceInfo xmlns:p15="http://schemas.microsoft.com/office/powerpoint/2012/main" userId="S-1-5-21-1259985182-1118177910-494524713-67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C1C"/>
    <a:srgbClr val="DA282D"/>
    <a:srgbClr val="969696"/>
    <a:srgbClr val="DA282E"/>
    <a:srgbClr val="C1282A"/>
    <a:srgbClr val="BF272B"/>
    <a:srgbClr val="FFC1C1"/>
    <a:srgbClr val="FC8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A1A53B-602D-F85A-0C21-36B1E2BABDA6}" v="4" dt="2022-07-19T06:21:40.717"/>
    <p1510:client id="{11752BE1-E6BE-C317-33EE-61A0A2BC34AE}" v="4" dt="2022-07-05T07:21:01.478"/>
    <p1510:client id="{ABC81EFA-C215-D612-CA04-9261000FAC29}" v="3" dt="2022-07-05T05:53:10.620"/>
    <p1510:client id="{ABA6F9E1-E8D4-5401-9F0B-BA22D3C45579}" v="5" dt="2022-07-18T07:30:40.305"/>
    <p1510:client id="{4BA5456A-6FD9-0B5E-77D9-CDD9605C8943}" v="99" dt="2022-07-13T09:02:50.432"/>
    <p1510:client id="{7112440A-750F-AEC6-6665-CEB516785A4C}" v="12" dt="2022-07-19T05:42:58.291"/>
    <p1510:client id="{7B47A03E-E3F4-7FC8-FB5C-A5F1255227C4}" v="32" dt="2022-07-18T10:36:05.606"/>
    <p1510:client id="{85FA36E5-F4B1-7459-B416-B112E5709846}" v="4" dt="2022-07-04T10:54:10.093"/>
    <p1510:client id="{7F6EFDE4-EAFA-A556-3903-88AF5E60FFC9}" v="3" dt="2022-07-13T10:35:05.604"/>
    <p1510:client id="{B0C3166C-C428-B280-4D1A-FF12FC12986A}" v="55" dt="2022-07-19T07:12:50.250"/>
    <p1510:client id="{D0A7A6C7-FD5A-355C-851E-020BB2D1E97D}" v="108" dt="2022-07-18T10:32:06.428"/>
    <p1510:client id="{D7C5B181-4368-3333-7D6E-E243D3B6054E}" v="3" dt="2022-07-14T08:23:55.242"/>
    <p1510:client id="{E1BEAB95-EA4E-70B3-19A3-58F062BD2630}" v="5" dt="2022-07-05T06:01:38.670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94" autoAdjust="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>
        <p:guide orient="horz" pos="3045"/>
        <p:guide pos="4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4C05F-8143-A243-A223-63A4C647FDC3}" type="datetimeFigureOut">
              <a:rPr lang="es-ES" smtClean="0"/>
              <a:t>21/09/2022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60CBA-921D-9C40-820E-A1ADD2212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85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60CBA-921D-9C40-820E-A1ADD22120C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819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60CBA-921D-9C40-820E-A1ADD22120C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61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60CBA-921D-9C40-820E-A1ADD22120C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45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365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729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91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142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07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320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16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67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94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869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_tradnl"/>
              <a:t>Arrastre la imagen al marcador de posición o haga clic en el icono para agregarla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538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D25D3-8CFB-FA4C-A1FA-B57D2D053FF5}" type="datetimeFigureOut">
              <a:rPr lang="es-ES_tradnl" smtClean="0"/>
              <a:t>21/09/2022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74575-9F07-6D48-82C9-F896CD0C85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983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6.xml"/><Relationship Id="rId7" Type="http://schemas.openxmlformats.org/officeDocument/2006/relationships/image" Target="../media/image27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slide" Target="slide6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9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20.jpg"/><Relationship Id="rId5" Type="http://schemas.openxmlformats.org/officeDocument/2006/relationships/image" Target="../media/image4.jpeg"/><Relationship Id="rId10" Type="http://schemas.openxmlformats.org/officeDocument/2006/relationships/image" Target="../media/image10.JPG"/><Relationship Id="rId4" Type="http://schemas.openxmlformats.org/officeDocument/2006/relationships/image" Target="../media/image3.jpe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slide" Target="slide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slide" Target="slide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openxmlformats.org/officeDocument/2006/relationships/slide" Target="slide9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6.jpeg"/><Relationship Id="rId5" Type="http://schemas.openxmlformats.org/officeDocument/2006/relationships/slide" Target="slide5.xml"/><Relationship Id="rId10" Type="http://schemas.openxmlformats.org/officeDocument/2006/relationships/slide" Target="slide4.xml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image" Target="../media/image2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slide" Target="slide6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11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66" y="715090"/>
            <a:ext cx="6995160" cy="1149635"/>
          </a:xfrm>
        </p:spPr>
        <p:txBody>
          <a:bodyPr anchor="ctr" anchorCtr="1">
            <a:norm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      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Futuro de los espacios en la 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Bupna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887" y="2077785"/>
            <a:ext cx="9217151" cy="384648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400" b="0" dirty="0">
                <a:solidFill>
                  <a:srgbClr val="CF0C1C"/>
                </a:solidFill>
              </a:rPr>
              <a:t>Señalización de los espacios para facilitar su localización</a:t>
            </a:r>
            <a:endParaRPr lang="es-ES" sz="2400" b="0" dirty="0">
              <a:solidFill>
                <a:srgbClr val="CF0C1C"/>
              </a:solidFill>
              <a:cs typeface="Calibri"/>
            </a:endParaRPr>
          </a:p>
          <a:p>
            <a:pPr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400" b="0" dirty="0">
                <a:solidFill>
                  <a:srgbClr val="CF0C1C"/>
                </a:solidFill>
              </a:rPr>
              <a:t>Autoservicio de las salas</a:t>
            </a:r>
            <a:r>
              <a:rPr lang="es-ES" sz="2400" b="0" dirty="0">
                <a:solidFill>
                  <a:srgbClr val="DA282D"/>
                </a:solidFill>
              </a:rPr>
              <a:t> </a:t>
            </a:r>
            <a:endParaRPr lang="es-ES" sz="2400" b="0" dirty="0">
              <a:solidFill>
                <a:srgbClr val="CF0C1C"/>
              </a:solidFill>
              <a:cs typeface="Calibri"/>
            </a:endParaRPr>
          </a:p>
          <a:p>
            <a:pPr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400" b="0" dirty="0">
                <a:solidFill>
                  <a:srgbClr val="CF0C1C"/>
                </a:solidFill>
              </a:rPr>
              <a:t>Espacios para personas</a:t>
            </a:r>
            <a:endParaRPr lang="es-ES" sz="2400" b="0" dirty="0">
              <a:solidFill>
                <a:srgbClr val="CF0C1C"/>
              </a:solidFill>
              <a:cs typeface="Calibri"/>
            </a:endParaRPr>
          </a:p>
          <a:p>
            <a:pPr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400" b="0" dirty="0">
                <a:solidFill>
                  <a:srgbClr val="CF0C1C"/>
                </a:solidFill>
              </a:rPr>
              <a:t>Espacios flexibles</a:t>
            </a:r>
            <a:endParaRPr lang="es-ES" sz="2400" b="0" dirty="0">
              <a:solidFill>
                <a:srgbClr val="CF0C1C"/>
              </a:solidFill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pic>
        <p:nvPicPr>
          <p:cNvPr id="6" name="Marcador de contenido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8" y="503166"/>
            <a:ext cx="1228240" cy="900000"/>
          </a:xfrm>
          <a:prstGeom prst="rect">
            <a:avLst/>
          </a:prstGeom>
        </p:spPr>
      </p:pic>
      <p:pic>
        <p:nvPicPr>
          <p:cNvPr id="1026" name="Picture 2" descr="Codigo Qr Vectores, Iconos, Gráficos y Fondos para Descargar Gra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9" y="322851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ñalización - Iconos gratis de señalizació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2" y="220317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cono Del Vector Del Pequeño Grupo De Siluetas De Personas Ilustraciones  Svg, Vectoriales, Clip Art Vectorizado Libre De Derechos. Image 48256180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0912" r="7191" b="15308"/>
          <a:stretch/>
        </p:blipFill>
        <p:spPr bwMode="auto">
          <a:xfrm>
            <a:off x="635936" y="4215531"/>
            <a:ext cx="82623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2,918 Icono De Adaptación Vectores, Ilustraciones y Gráficos - 123R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7" y="520192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0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850" y="643940"/>
            <a:ext cx="10090538" cy="1149635"/>
          </a:xfrm>
        </p:spPr>
        <p:txBody>
          <a:bodyPr anchor="ctr" anchorCtr="1">
            <a:norm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      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El proyecto de remodelación de espacios en la 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Bupna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3875" y="5861304"/>
            <a:ext cx="7763255" cy="576072"/>
          </a:xfrm>
        </p:spPr>
        <p:txBody>
          <a:bodyPr>
            <a:normAutofit/>
          </a:bodyPr>
          <a:lstStyle/>
          <a:p>
            <a:r>
              <a:rPr lang="es-ES" sz="2000" b="0" dirty="0">
                <a:solidFill>
                  <a:srgbClr val="CF0C1C"/>
                </a:solidFill>
              </a:rPr>
              <a:t>Espacios diferentes para necesidades diferentes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95CA520B-7637-4933-889D-25B2A34D9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2"/>
          <a:stretch/>
        </p:blipFill>
        <p:spPr>
          <a:xfrm>
            <a:off x="5991085" y="1793575"/>
            <a:ext cx="5545092" cy="388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5" y="1793575"/>
            <a:ext cx="5184000" cy="3888000"/>
          </a:xfrm>
          <a:prstGeom prst="rect">
            <a:avLst/>
          </a:prstGeom>
        </p:spPr>
      </p:pic>
      <p:pic>
        <p:nvPicPr>
          <p:cNvPr id="8" name="Marcador de contenido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5" y="489946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0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BC325838-3EBA-A40F-F1AD-4AF05E70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6036"/>
          <a:stretch/>
        </p:blipFill>
        <p:spPr>
          <a:xfrm>
            <a:off x="185178" y="4606708"/>
            <a:ext cx="2844514" cy="216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AA5D4B-6E17-4F7B-8852-A33293F9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83" y="4606708"/>
            <a:ext cx="2880000" cy="216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083F59-E7C5-40A9-9906-64C683D49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35" t="6729" r="16041" b="12175"/>
          <a:stretch/>
        </p:blipFill>
        <p:spPr>
          <a:xfrm>
            <a:off x="9097687" y="4606708"/>
            <a:ext cx="2908579" cy="2160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5087" y="2353355"/>
            <a:ext cx="8823396" cy="2160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59410"/>
            <a:r>
              <a:rPr lang="es-ES" sz="2000" b="1" dirty="0">
                <a:latin typeface="Candara Light" panose="020E0502030303020204" pitchFamily="34" charset="0"/>
              </a:rPr>
              <a:t>														</a:t>
            </a:r>
            <a:r>
              <a:rPr lang="es-ES" sz="4800" b="1" dirty="0">
                <a:latin typeface="Candara Light" panose="020E0502030303020204" pitchFamily="34" charset="0"/>
              </a:rPr>
              <a:t>Muchas gracias</a:t>
            </a:r>
          </a:p>
          <a:p>
            <a:pPr marL="359410"/>
            <a:r>
              <a:rPr lang="es-ES" sz="2000" b="1" dirty="0">
                <a:latin typeface="Candara Light" panose="020E0502030303020204" pitchFamily="34" charset="0"/>
                <a:cs typeface="Calibri" panose="020F0502020204030204"/>
              </a:rPr>
              <a:t>Ángela Berasategui Ruiz                                   </a:t>
            </a:r>
          </a:p>
          <a:p>
            <a:pPr marL="359410"/>
            <a:r>
              <a:rPr lang="es-ES" sz="2000" b="1" dirty="0">
                <a:latin typeface="Candara Light" panose="020E0502030303020204" pitchFamily="34" charset="0"/>
              </a:rPr>
              <a:t>Beatriz </a:t>
            </a:r>
            <a:r>
              <a:rPr lang="es-ES" sz="2000" b="1" dirty="0" err="1">
                <a:latin typeface="Candara Light" panose="020E0502030303020204" pitchFamily="34" charset="0"/>
              </a:rPr>
              <a:t>Lloves</a:t>
            </a:r>
            <a:r>
              <a:rPr lang="es-ES" sz="2000" b="1" dirty="0">
                <a:latin typeface="Candara Light" panose="020E0502030303020204" pitchFamily="34" charset="0"/>
              </a:rPr>
              <a:t> </a:t>
            </a:r>
            <a:r>
              <a:rPr lang="es-ES" sz="2000" b="1" dirty="0" err="1">
                <a:latin typeface="Candara Light" panose="020E0502030303020204" pitchFamily="34" charset="0"/>
              </a:rPr>
              <a:t>Guntín</a:t>
            </a:r>
            <a:endParaRPr lang="es-ES" sz="2000" b="1" dirty="0">
              <a:latin typeface="Candara Light" panose="020E0502030303020204" pitchFamily="34" charset="0"/>
            </a:endParaRPr>
          </a:p>
          <a:p>
            <a:pPr marL="359410"/>
            <a:r>
              <a:rPr lang="es-ES" sz="2000" b="1" dirty="0">
                <a:latin typeface="Candara Light" panose="020E0502030303020204" pitchFamily="34" charset="0"/>
                <a:cs typeface="Calibri" panose="020F0502020204030204"/>
              </a:rPr>
              <a:t>Sonia Pérez </a:t>
            </a:r>
            <a:r>
              <a:rPr lang="es-ES" sz="2000" b="1" dirty="0" err="1">
                <a:latin typeface="Candara Light" panose="020E0502030303020204" pitchFamily="34" charset="0"/>
                <a:cs typeface="Calibri" panose="020F0502020204030204"/>
              </a:rPr>
              <a:t>Miguelez</a:t>
            </a:r>
            <a:endParaRPr lang="es-ES" sz="2000" b="1" dirty="0">
              <a:latin typeface="Candara Light" panose="020E0502030303020204" pitchFamily="34" charset="0"/>
              <a:cs typeface="Calibri" panose="020F0502020204030204"/>
            </a:endParaRPr>
          </a:p>
          <a:p>
            <a:pPr marL="359410"/>
            <a:r>
              <a:rPr lang="es-ES" sz="2000" b="1" dirty="0">
                <a:latin typeface="Candara Light" panose="020E0502030303020204" pitchFamily="34" charset="0"/>
                <a:cs typeface="Calibri" panose="020F0502020204030204"/>
              </a:rPr>
              <a:t>Mª José Salinas Liberal</a:t>
            </a:r>
          </a:p>
          <a:p>
            <a:pPr marL="359410"/>
            <a:endParaRPr lang="es-ES" sz="2000" dirty="0">
              <a:cs typeface="Calibri" panose="020F0502020204030204"/>
            </a:endParaRPr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21572"/>
          <a:stretch/>
        </p:blipFill>
        <p:spPr>
          <a:xfrm>
            <a:off x="3126441" y="4606708"/>
            <a:ext cx="2880954" cy="2160000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2" t="18749" r="15010" b="17218"/>
          <a:stretch/>
        </p:blipFill>
        <p:spPr>
          <a:xfrm>
            <a:off x="6153912" y="100002"/>
            <a:ext cx="2844571" cy="2160000"/>
          </a:xfrm>
          <a:prstGeom prst="rect">
            <a:avLst/>
          </a:prstGeom>
        </p:spPr>
      </p:pic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8868ED14-8C84-4EE5-B8B8-15C202E2B4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95"/>
          <a:stretch/>
        </p:blipFill>
        <p:spPr>
          <a:xfrm>
            <a:off x="9097687" y="2353355"/>
            <a:ext cx="2880953" cy="2160000"/>
          </a:xfrm>
          <a:prstGeom prst="rect">
            <a:avLst/>
          </a:prstGeom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95CA520B-7637-4933-889D-25B2A34D93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81" r="-1" b="6512"/>
          <a:stretch/>
        </p:blipFill>
        <p:spPr>
          <a:xfrm>
            <a:off x="9097687" y="100001"/>
            <a:ext cx="2862505" cy="21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35026" r="32445" b="14107"/>
          <a:stretch/>
        </p:blipFill>
        <p:spPr>
          <a:xfrm>
            <a:off x="3147280" y="100002"/>
            <a:ext cx="2879009" cy="216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" y="10000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BC325838-3EBA-A40F-F1AD-4AF05E70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7" r="25639"/>
          <a:stretch/>
        </p:blipFill>
        <p:spPr>
          <a:xfrm>
            <a:off x="146877" y="4586404"/>
            <a:ext cx="2880360" cy="216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AA5D4B-6E17-4F7B-8852-A33293F9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83" y="4606708"/>
            <a:ext cx="2880000" cy="216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083F59-E7C5-40A9-9906-64C683D49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35" t="6729" r="16041" b="12175"/>
          <a:stretch/>
        </p:blipFill>
        <p:spPr>
          <a:xfrm>
            <a:off x="9097687" y="4606708"/>
            <a:ext cx="2908579" cy="2160000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21572"/>
          <a:stretch/>
        </p:blipFill>
        <p:spPr>
          <a:xfrm>
            <a:off x="3145335" y="4606708"/>
            <a:ext cx="2880954" cy="2160000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18749" r="15010" b="17218"/>
          <a:stretch/>
        </p:blipFill>
        <p:spPr>
          <a:xfrm>
            <a:off x="6077548" y="100001"/>
            <a:ext cx="2881147" cy="2160000"/>
          </a:xfrm>
          <a:prstGeom prst="rect">
            <a:avLst/>
          </a:prstGeom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95CA520B-7637-4933-889D-25B2A34D93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81" r="-1" b="6512"/>
          <a:stretch/>
        </p:blipFill>
        <p:spPr>
          <a:xfrm>
            <a:off x="9097687" y="100001"/>
            <a:ext cx="2862505" cy="21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35026" r="32445" b="14107"/>
          <a:stretch/>
        </p:blipFill>
        <p:spPr>
          <a:xfrm>
            <a:off x="3147280" y="100002"/>
            <a:ext cx="2879009" cy="216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" y="100002"/>
            <a:ext cx="2880000" cy="21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51691" r="-1" b="1519"/>
          <a:stretch/>
        </p:blipFill>
        <p:spPr>
          <a:xfrm>
            <a:off x="3147280" y="2363507"/>
            <a:ext cx="5824515" cy="2139696"/>
          </a:xfrm>
          <a:prstGeom prst="rect">
            <a:avLst/>
          </a:prstGeom>
        </p:spPr>
      </p:pic>
      <p:pic>
        <p:nvPicPr>
          <p:cNvPr id="15" name="Imagen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3" t="29200" r="1868"/>
          <a:stretch/>
        </p:blipFill>
        <p:spPr>
          <a:xfrm>
            <a:off x="9097344" y="2343203"/>
            <a:ext cx="2862848" cy="21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-289" r="14267" b="9176"/>
          <a:stretch/>
        </p:blipFill>
        <p:spPr>
          <a:xfrm>
            <a:off x="167658" y="2343203"/>
            <a:ext cx="287955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1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BC325838-3EBA-A40F-F1AD-4AF05E70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6036"/>
          <a:stretch/>
        </p:blipFill>
        <p:spPr>
          <a:xfrm>
            <a:off x="185178" y="4606708"/>
            <a:ext cx="2844514" cy="216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AA5D4B-6E17-4F7B-8852-A33293F9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83" y="4606708"/>
            <a:ext cx="2880000" cy="216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083F59-E7C5-40A9-9906-64C683D49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35" t="6729" r="16041" b="12175"/>
          <a:stretch/>
        </p:blipFill>
        <p:spPr>
          <a:xfrm>
            <a:off x="9097687" y="4606708"/>
            <a:ext cx="2908579" cy="2160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5087" y="2353355"/>
            <a:ext cx="8823396" cy="2160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59410"/>
            <a:r>
              <a:rPr lang="es-ES" sz="3000" b="1" dirty="0">
                <a:latin typeface="Candara Light" panose="020E0502030303020204" pitchFamily="34" charset="0"/>
              </a:rPr>
              <a:t>Asegurando espacios de aprendizaje en la BUPNA</a:t>
            </a:r>
            <a:endParaRPr lang="es-ES"/>
          </a:p>
          <a:p>
            <a:pPr marL="359410"/>
            <a:endParaRPr lang="es-ES" dirty="0">
              <a:cs typeface="Calibri" panose="020F0502020204030204"/>
            </a:endParaRPr>
          </a:p>
          <a:p>
            <a:pPr marL="359410"/>
            <a:r>
              <a:rPr lang="es-ES"/>
              <a:t>IV Jornadas de buenas prácticas en atención a espacios y usuarios</a:t>
            </a:r>
            <a:endParaRPr lang="es-ES">
              <a:cs typeface="Calibri"/>
            </a:endParaRPr>
          </a:p>
          <a:p>
            <a:pPr marL="359410"/>
            <a:r>
              <a:rPr lang="es-ES" dirty="0"/>
              <a:t>Mieres, septiembre de 2022</a:t>
            </a:r>
            <a:endParaRPr lang="es-ES" dirty="0">
              <a:cs typeface="Calibri"/>
            </a:endParaRPr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21572"/>
          <a:stretch/>
        </p:blipFill>
        <p:spPr>
          <a:xfrm>
            <a:off x="3126441" y="4606708"/>
            <a:ext cx="2880954" cy="2160000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2" t="18749" r="15010" b="17218"/>
          <a:stretch/>
        </p:blipFill>
        <p:spPr>
          <a:xfrm>
            <a:off x="6153912" y="100002"/>
            <a:ext cx="2844571" cy="2160000"/>
          </a:xfrm>
          <a:prstGeom prst="rect">
            <a:avLst/>
          </a:prstGeom>
        </p:spPr>
      </p:pic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8868ED14-8C84-4EE5-B8B8-15C202E2B4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95"/>
          <a:stretch/>
        </p:blipFill>
        <p:spPr>
          <a:xfrm>
            <a:off x="9097687" y="2353355"/>
            <a:ext cx="2880953" cy="2160000"/>
          </a:xfrm>
          <a:prstGeom prst="rect">
            <a:avLst/>
          </a:prstGeom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95CA520B-7637-4933-889D-25B2A34D93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81" r="-1" b="6512"/>
          <a:stretch/>
        </p:blipFill>
        <p:spPr>
          <a:xfrm>
            <a:off x="9097687" y="100001"/>
            <a:ext cx="2862505" cy="21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35026" r="32445" b="14107"/>
          <a:stretch/>
        </p:blipFill>
        <p:spPr>
          <a:xfrm>
            <a:off x="3147280" y="100002"/>
            <a:ext cx="2879009" cy="216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" y="10000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8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424" y="448034"/>
            <a:ext cx="8586216" cy="1149635"/>
          </a:xfrm>
        </p:spPr>
        <p:txBody>
          <a:bodyPr anchor="ctr" anchorCtr="1">
            <a:normAutofit/>
          </a:bodyPr>
          <a:lstStyle/>
          <a:p>
            <a:r>
              <a:rPr lang="es-ES" sz="3600" dirty="0">
                <a:solidFill>
                  <a:srgbClr val="0070C0"/>
                </a:solidFill>
                <a:latin typeface="Candara" panose="020E0502030303020204" pitchFamily="34" charset="0"/>
              </a:rPr>
              <a:t>La Sección de Colecciones de Investigación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03" y="5544590"/>
            <a:ext cx="3685029" cy="116879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es-ES" sz="2000" b="0" dirty="0">
                <a:solidFill>
                  <a:srgbClr val="CF0C1C"/>
                </a:solidFill>
              </a:rPr>
              <a:t>205 puestos de estudio individual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s-ES" sz="2000" b="0" dirty="0">
                <a:solidFill>
                  <a:srgbClr val="CF0C1C"/>
                </a:solidFill>
              </a:rPr>
              <a:t>96 gabinetes de investigación</a:t>
            </a:r>
          </a:p>
          <a:p>
            <a:pPr>
              <a:spcBef>
                <a:spcPts val="0"/>
              </a:spcBef>
            </a:pPr>
            <a:endParaRPr lang="es-ES" sz="2000" b="0" dirty="0">
              <a:solidFill>
                <a:srgbClr val="CF0C1C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r="22165"/>
          <a:stretch/>
        </p:blipFill>
        <p:spPr>
          <a:xfrm>
            <a:off x="676655" y="1764590"/>
            <a:ext cx="5045337" cy="3780000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1AA5D4B-6E17-4F7B-8852-A33293F9A00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40836" y="1764590"/>
            <a:ext cx="5040000" cy="378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40836" y="5659973"/>
            <a:ext cx="4513676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s-ES" sz="2000" dirty="0">
                <a:solidFill>
                  <a:srgbClr val="CF0C1C"/>
                </a:solidFill>
              </a:rPr>
              <a:t>24 salas de trabajo en grupo: 109 puestos</a:t>
            </a:r>
          </a:p>
          <a:p>
            <a:pPr>
              <a:spcAft>
                <a:spcPts val="500"/>
              </a:spcAft>
            </a:pPr>
            <a:r>
              <a:rPr lang="es-ES" sz="2000" dirty="0">
                <a:solidFill>
                  <a:srgbClr val="CF0C1C"/>
                </a:solidFill>
              </a:rPr>
              <a:t>50 puestos en salas de uso colectivo </a:t>
            </a:r>
          </a:p>
        </p:txBody>
      </p:sp>
      <p:pic>
        <p:nvPicPr>
          <p:cNvPr id="10" name="Marcador de contenido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7" y="283783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7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97" y="395961"/>
            <a:ext cx="6062647" cy="1149635"/>
          </a:xfrm>
        </p:spPr>
        <p:txBody>
          <a:bodyPr anchor="ctr" anchorCtr="1"/>
          <a:lstStyle/>
          <a:p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Situación durante la pandemia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758" y="5388400"/>
            <a:ext cx="10942313" cy="1537279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s-ES" sz="2000" b="0" dirty="0">
                <a:solidFill>
                  <a:srgbClr val="CF0C1C"/>
                </a:solidFill>
              </a:rPr>
              <a:t>Docencia presencial: aulas espejo</a:t>
            </a:r>
          </a:p>
          <a:p>
            <a:pPr>
              <a:spcBef>
                <a:spcPts val="1000"/>
              </a:spcBef>
            </a:pPr>
            <a:r>
              <a:rPr lang="es-ES" sz="2000" b="0" dirty="0">
                <a:solidFill>
                  <a:srgbClr val="CF0C1C"/>
                </a:solidFill>
              </a:rPr>
              <a:t>Distancia de 1,5 m.: reducción de puestos de estudio en la biblioteca</a:t>
            </a:r>
          </a:p>
          <a:p>
            <a:pPr>
              <a:spcBef>
                <a:spcPts val="1000"/>
              </a:spcBef>
            </a:pPr>
            <a:r>
              <a:rPr lang="es-ES" sz="2000" b="0" dirty="0">
                <a:solidFill>
                  <a:srgbClr val="CF0C1C"/>
                </a:solidFill>
                <a:cs typeface="Calibri" panose="020F0502020204030204"/>
              </a:rPr>
              <a:t>Creación de nuevos espacios de aprendizaje en la Sección de Colecciones de Investigación</a:t>
            </a:r>
          </a:p>
          <a:p>
            <a:endParaRPr lang="es-ES" sz="2000" dirty="0">
              <a:solidFill>
                <a:srgbClr val="CF0C1C"/>
              </a:solidFill>
              <a:cs typeface="Calibri" panose="020F0502020204030204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/>
          <a:stretch/>
        </p:blipFill>
        <p:spPr>
          <a:xfrm>
            <a:off x="635702" y="1907410"/>
            <a:ext cx="5321837" cy="32400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0430" r="3790" b="2611"/>
          <a:stretch/>
        </p:blipFill>
        <p:spPr>
          <a:xfrm>
            <a:off x="6272884" y="1907410"/>
            <a:ext cx="5315352" cy="3240000"/>
          </a:xfrm>
        </p:spPr>
      </p:pic>
      <p:pic>
        <p:nvPicPr>
          <p:cNvPr id="8" name="Marcador de contenido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7" y="283783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895" y="492590"/>
            <a:ext cx="6711696" cy="1149635"/>
          </a:xfrm>
        </p:spPr>
        <p:txBody>
          <a:bodyPr anchor="ctr" anchorCtr="1"/>
          <a:lstStyle/>
          <a:p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Iniciativas para afrontar el reto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2093328" y="2424034"/>
            <a:ext cx="10029508" cy="3852134"/>
          </a:xfrm>
        </p:spPr>
        <p:txBody>
          <a:bodyPr/>
          <a:lstStyle/>
          <a:p>
            <a:pPr fontAlgn="base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800" b="0" dirty="0"/>
              <a:t>Convertir espacios para libros en espacios para personas 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800" b="0" dirty="0"/>
              <a:t>Transformar espacios de trabajo interno en espacios públicos 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800" b="0" dirty="0"/>
              <a:t>Atender a los cambios en el uso de los espacios 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800" b="0" dirty="0"/>
              <a:t>Fomentar el autoservicio y la reserva de puestos</a:t>
            </a:r>
            <a:r>
              <a:rPr lang="es-ES" b="0" dirty="0"/>
              <a:t> </a:t>
            </a:r>
          </a:p>
          <a:p>
            <a:endParaRPr lang="es-ES" dirty="0"/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B0AJ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o7qeG1t5Li4kWKKNSzuxwFA7mgCSuD8b/FTwx4ZmNmJn1LUc4FraDe2fQnoK5PVPEnib4oatNofgmRtN0CFtl5qzAjf6hP/rfpXeeBPh74b8HwhtPsxPfEfvL24w8znvz/AAj2H61z+0lU0p7d/wDLuewsFQwiUsY3zfyLf/t5/Z9LN+hxS698ZfE/z6P4dtPD9o33Zb9sPj12n5v/AB2njwR8XLn57v4i29u/92CIso/MCvL/ABL8YfiBZ+I9TtLfWUSGC7ljjX7LGcKrkAfd9BWf/wALp+I3/QcT/wABIv8A4mvPeMpX95yf4fkfXR4dx/KnRp0op905P75Jnr58JfGbT/3lj450++x/Bcoy5/8AHT/OmN4++I3hQ58aeDmubNfv3lgQygepxkD8cV5H/wALp+I3/QcT/wABIv8A4mum+FvxU8b65480vStT1ZJrS4kKyJ9mjXIx6gZpwxdOUlGEpJvvr+ZliMhxdKjKriaVKUYpt8t4vTtypL70z3PwX448N+LrfzNH1BHlA+eB/lkX6qa6WvOfHPwp0nWLg6x4elPh/XUO+O5tvlR2/wBtR/Mc+uapeAfiBqVprY8G+P4BY6yvy29yeIrodiD0ya9CNWUXy1F8+n/APk6mBp1qbrYOTaW8X8S8/wC8vNbdUj1OiiitzygooooAKKKKACiiigAooooAK8a8ZX2ofE3xi/gjQ7h4NBsGDaveIeHOf9WD3/z6V1Xxr8UT+HfCn2fTctq+pyC0skXltzcFsewrT+F/hODwd4Tt9NXD3bjzbybqZJT97nuB0H/1656n7yXs1t1/yPYwaWDofXJL3m7QXmt5fLp5+htaDpOn6HpUGl6XbJb2sC7URR+p9SfWr1FFbpJKyPJnOU5OUnds+E/GX/I36z/1/wA//oxqyq1fGX/I36z/ANf8/wD6Masqvkp/Ez+gsP8Awo+i/IK7T4If8lS0T/rsf5GuLrtPgh/yVLRP+ux/ka0w/wDFj6o484/5F9b/AAy/I+za5f4keC9N8aaG1ldDybuL57S6X78L9iD6eorqKK+olFSXLLY/DKFepQqKpTdpI80+D/izUZLm68E+K/3ev6X8oZv+XmIdHHrxj+del15h8c9BuooLPx5oKFdY0RhJJt6zQZ+ZT64/kT6V3fhPWrXxF4dsdas2BhuohIP9k9wfoaypSabpy3X4o9DMKUKkI4uirRlo1/LLqvR7r7uhqUUUVueUFFFFABRRRQAUUVX1O5Sz065u5CAkMTSEnsAM0DSbdkeWWK/8Jl8fLm6k/eab4WgEcQ6qbh+/1H80r1uvMf2cbR28E3Ov3C/6TrV/NdOx6ld2APwO6vTqww6vDm76/wBfI9TOJcuI9hHamlH5rf75XYUUUVueUfCfjL/kb9Z/6/5//RjVlVq+Mv8Akb9Z/wCv+f8A9GNWVXyM/iZ/QmH/AIUfRfkFdp8EP+SpaJ/12P8AI1xddp8EP+SpaJ/12P8AI1ph/wCLH1Rx5x/yL63+GX5H2bRRRX1R+DjJ4o54JIJkWSKRSrqwyGBGCDXlXwTeTw74o8S/D+4diljcfarHd1MMnP8AUH8a9Yrynx0P7D+OnhLXEwkWqQyafOR/ERyM/iUH4Vz1vdcZ9n+DPWy1+1hWwz+1FtesdfyuvmerUUUV0HkhRRRQAUUVVu9S06zz9rv7W3x182ZV/maG7DUXJ2SLVcp8YLprP4YeIp1OG+wSKp9yMf1o1P4j+BtNJF34m09COyybv5Zrzv4r/FLwr4i8EapoWhyX1/d3UeyMw2rFOoPJrmrV6ag1zK9j2MsyzFTxNOTpS5eZXdna1z0f4TWi2Pw18P26jA+wxyf99jd/7NXUVi+A8jwRoQZWQjTrcFWGCCI14IraramrQSPOxcnPETk+rf5hRRRVnOfCfjL/AJG/Wf8Ar/n/APRjVlV7T4g+BXjC+1/UL6G507yri6klTMhzhmJGePeqP/DP/jT/AJ+dM/7+n/CvmZYStzP3T9so8QZYqcU6y2R5JXafBD/kqWif9dj/ACNdP/wz/wCNP+fnTP8Av6f8K6L4b/BnxT4e8a6drF9cWDW9tJucJIS2MduK0oYWtGpFuPU5c0z3LquCqwhWTbi0vuPoSiiivoj8dCvLf2iV+z6X4a1Zfv2eu2+D6AnJ/wDQa9SrzD9pVZG+H1u0cMspTU4HIjQsQAGJOBWGJ/hSPUyT/f6S7u336HpyHcgb1GaWvN7D40eAWSOO41K4smCgEXNuyYrf0/4i+B7/AB9l8T6c+fWXb/OqjXpy2kjGrlmMpfHSkvkzqaKpW2saTdY+zapZTZ/uTq38jV0EEZByK1TucUouOjR4R4C8J6p8QLC+1XWvGmvKiX0sC28U21QqnjnrXR6R8JfhvdSugupdZmj/ANYJNRM2PqAeKsfs7f8AInah/wBhW4/9CqP4O/DrVfBviPWtSv7u1mjv/wDVrEDkfOW5z9a4KdKLUG43vuz6nGY+tCeIjGu4cjtGK0vrZ7W2Wpu2fg34b6PeR2cWkaHb3bY2RPt8xs9MAnJrpWt9I0u3adobGyhT7zlVjVfqeBXnnjP4c6rrXxc0vxfb3dqlpaJCrxvnedjMTj/vquq+KXh668VeBtQ0KzliinuQm15M7Rhw3OPpW8bxUrRtbbzPLrKFWpRU67kpJczd3y3evrZanRWlxbXUCz2k8U8LfdeJwyn6EcVEmpadJfNYx39q12v3oBMpkH1XOawfhZ4duvCvgqz0S9milngLbmjztOTnvXLaL8OdVsfjRf8AjWS7tWsrhmKxLnzBlAvPbtVuc7R0338jCGHw7lWTqaRT5dPi109LrU9Iv9QsLBUa+vba1DnCGaVU3H0GTzXjX7TvibXdDGhtoWsXVis/mFzbyYDgYxXUfHDwHqXjqy0qHTrm2gazuDK/nZ5BGOMV51+1XCbPT/CtrI6loonQkdCQqiuXGTmqU9LWtZnucOYXDyxuHd1Jy5uaLW1k7et9zz7RPiF45l1myik8Vao6POispm4ILDitL4hePfGln431e0tPE+pwwRXJWONJcKowOBXCeHmX+3tP+Yf8fMff/aFavxPZf+Fha58w/wCPs9/YV4/tZ+yvzPfv5H6I8Bhvr6j7KNuR/ZX8y8jq/CfjzxncaH4mmn8TalJJb2AeFmlyY23gZHviuc/4WN48/wCht1b/AL/U3wUy/wDCO+LfmH/INXv/ANNBXLb1/vL+dE6s+WPvPbv5srC4DCuvWTpR0kvsr+SPkfZvwd1e4vfhhpmq6zqBllaItNcXDgd+pJrsLK8tL2Hz7O6guYs43xSB1z9RXlvw80ifxB+zvBo9rJHHLd2jRo7/AHQd3euk+DnhO+8GeD10fUJ4ZphM77os7cH619BSlL3VbS25+SY6hQTqzUrSU2lG3TXX9DqodS0+a8ks4b+1kuY874UmUuuOuVByKXUb3T7GIPqF3bW0bHAM8ioCfTmvOfB3w71TRvi3rXi6e7tXtL95WjjTO8b2yM9qu/HLwPqPjrQbKw024t4JIJzIxmzgjbjtR7Sp7Ny5dexKwmE+twpe29xpXlbbS708nodnLpej30QaTT7G4jcZDGFWBH1xXNHwX8NddaQR6NoV6yff8naxX67TxXS+HbKTTdBsdPlZXkt4EjZl6EgYrz/4I/DvVPA13q02o3drOt4V2eSDxgnrn605q8orlunv5E4apyUak1WcZRtypX1u9fuG6h8J/hgt6tpgaddScpFDqBic56YXOTWX4P0GPwj8cV0LT9R1Gexk0c3BjubhpMMXI7/7orU8b/DrVdc+LGk+Lbe7tY7SzWIPG+d52MxOPzqS4/5OSg/7F4f+jHrn9mlJPltr96PVeLqVKEoOu6idO7T6O601F/Z2/wCRO1D/ALCtx/6FVf4M/EPWfGPiTXNO1KG0SKx/1RhUg/fI5yfarH7O3/In6h/2Fbj/ANCrd8C+LvCfiHVdQs/D8Wy5tf8Aj4P2cR5+Yjr35Bq6Xw0/etpt30OfG29pjL0uZ83xfy+9+uxzPjb4iazovxg0rwjaw2jWV2kLSM6nzPnZgcHP+zXW/FXxBeeFvAeo65YJC9xbBNglGV5cLz+dV9e8XeEtO8bWegajFu1idUMDfZw2AxIX5u3INbPjDVtK0Pw7danra7rCEL5o8vfnLADjvyRVq/LP3u/yMJcvtcP+46LT+fXf57GZ8KPEV54p8EWWtX6RJcTltwiGF4OOK5TQ/iJrN78bdQ8Fyw2gsLdmCsqnzOEDcnPqa73wdq+k654fg1LQ12WMmfLHl7MYPPFY9h4u8JXPj658OW8WNchJErfZwOign5+/BFDvaHvf8Emny8+I/cX0en8mu/y2Mb46+O9W8D2OkzaXHau13cmKTz1JwAM8YNcj+0j4g1Sy0Xw1dWdwIHukZ5Nqg5JUHv8AWvTviH4o8MeGbezk8Sx+ZHcSlIR5Ak+bGfwryX9rKaKbTfDU0PEUm9k4xwVGK58W2qdRqXbTsexw/CE8VhYypW+O8ntLT9DynTPGXiQ6laj+0mwZkB+Rf7w9q1fiB4u8QQeNdWhi1ArGlxhRsXgYHtXE6WR/adpyP9en/oQrY+JBH/CeazyP+Pk/+givHVWfsnr1P0R4LD/XYr2atyvou8TqfBfivXptB8VSSXxZ4dMDxnYvytvAz0rl/wDhM/En/QSb/v2v+FXPAhH/AAjnjHkf8gof+jBXJZHqKdSpPkhr0/ViwuDw7r106a0kui/kifVXgXxNqdl8AH8RtIk97bQu6mQfKSGwMgV0XwX8V6h4y8GrrGpJAk5mdMQghcA1gfBbULDS/gZBqOqDdZQJI8w2bsru9O9dt4E13QvEOhLqHh6PZZF2UDyvL+YdeK92i2+X3um36n5VmKjFVkqX/Lx+90W/u/qcZ4M+IWsax8X9b8JXMVotlYySrEyKd52NgZOau/HfxvqngbQLK+0qO2eWe4MbeeCQBtzxg1r6F4s8J6h421DQdPixrFqzrcN9nC5KnDfN35qf4ieJfDfhnTYLrxNH5lvLJsjHkCT5sZ6Ua+yfv/PsNcn9oU/9mdrL3P5tN9uu5r+G72XUdAsL+YKJLi3SRwvQEjPFeefAz4h6x43vNXi1SK0RbMr5fkKR1J65PtXpWl3Nveabb3VmMW8savENuPlI447VzPw+8W+E/Es97H4bi2Pbkef/AKOI85zj61pK/PH3u+nc4qNvq1b91f4fe/l1f57HM+OfiJrOifFzSPCdrDaNZXixGRnUl/nZgcc+1WLj/k5KD/sXh/6Met3xD4u8Jab40stB1KLdq9wEMDfZw2NxIX5u3INYVx/yclB/2Lw/9GPWTvf4r+993kehG3s9KXJ+6ev82vxC/s7/APInaj/2Fbj/ANCriP2YP+R48Vf5/wCWjV2/7O//ACJ2o/8AYVuP/Qq4j9mD/kePFX+f+WjVjH4qPo/yO+r/AAcy/wAUf/SxvxU/5OV8P/8AXK2/9DevRv2hv+SRa1/uxf8Aoxa85+Kn/Jyvh/8A65W3/ob16N+0N/ySLWv92L/0YtC/h1vV/kOp/vWXf4Yf+lDP2eP+SU6Z9ZP/AEI1574U/wCTqtY/33/9FLXoX7PH/JKdM+sn/oRrz3wp/wAnVax/vv8A+ilqp/DR9V+RGH/jZj/hn/6WjS/a2/5BXh3/AK/W/wDQaZ+0Brl9ovhPwq1ktmTLGA3n2kc3AjHTepx+FP8A2tv+QV4d/wCv1v8A0Gsn9p3/AJFDwh/u/wDtMVjiG17Zr+6ehlFONRZfGaur1DzTTvHGutqNspj0jBmQHGk2wPUf7Favj7xprdt4z1W3jTSikc+1d+l27NjA6kpk/jXCaX/yE7T/AK7p/wChCtj4kf8AI+az/wBfJ/8AQRXmqrP2b1e59m8DhvrsY+zVuV9F3R13gzxjrU+heKZZE0wNBpodNumW6jO8DkBMMPY5rmP+E617/nno/wD4KLb/AOIqbwJ/yLnjH/sFD/0YK5KipVnyR1e36sWFwOGdeunTWkl0X8kT6dsL6fUv2Zry8uVhEr2b7vKhWNfvDoqgAflWh+y7/wAkxT/r5k/nWN4c/wCTWLn/AK85P/QhWz+y7/yTFP8Ar5k/nXsUn++h/hPzvHJRy+ult7Z/kzkvhh/ycp4q/wCu1z/6HWt+1x/yJ+lf9fjf+gVk/DD/AJOU8Vf9drn/ANDrW/a4/wCRP0r/AK/G/wDQKxf+6T9X+Z6MP+Sgw/8Ahh/6QepeBv8AkTdH/wCvOP8A9BFeLfsmf8hLxH9U/ma9p8Df8ibo/wD15x/+givFv2TP+Ql4j+qfzNdNT+NT+f5HiYL/AJFuN9Yf+lMb8Wf+Tj/Dn+5bf+hvXb3H/JyUH/YvD/0Y9cR8Wf8Ak4/w5/uW3/ob129x/wAnJQf9i8P/AEY9Z0/il/i/Q78Z/Apf9eP/AG47vw/oelaBaSWmk2otoZJWmZQzNl26nkmo9E8N6Dol1PdaTpNpZTXH+ueGMKX5zz+NFFd/KtNNj5N1qj5ryfvb67+vcL7w1oF9rMOs3mk2k+owhRHcvGC6gEkYPtk1c1bTbDVtPl0/UrSK7tZceZFKu5WwcjI+oooo5VroHtal0+Z6beXoJpGm2GkWEdhplpFaWsedkUS4Vc+1VIPDWgQa7JrkOk2kepyZ33SxgSNxjk/SiijlXYFVmr+89d/P1H6/4f0XX44Y9a0u1v1hbfGJkDbG9RUet+GfD+t29vb6tpFpexW/+pSaMMI+McenFFFJxi90ONerG3LJq22u3oZkfw58CxusieFdLVlIKkQDgipL3wB4LvbqS6uvDOmTTync7tCCWPqaKKn2ULbI1+vYm9/aSv6sfaeBPB1rDcQ2/hvTYo7mPy51WEYkXOcH1Garf8K28B/9CnpX/fgUUUeyh2QLG4lNtVJa+bNqHQdGh0M6HFptsmmFShtQg8sg9sVJomj6XolkLLSbGCytgxYRQrtXJ6nFFFXyrsYOrNpxbdm7/Pv6kFl4b0Gy1mfWbTSbSDULgkzXCRgO5Jycn3p+v6Do2v26W+tabbX8UbbkSdAwU+ooopcsbWsV7epzqfM7rrfUvW0ENtbx29vGsUUahURRgKB0ArO0Hw3oOgvM+jaTaWDT480wRhd/1oop2V7kqpJJxT0e/mJf+GtBv9Yh1i80m0n1CDHlXDxgumORg+2TUjaDpTeJF8RG1/4ma2/2YT72/wBXknbjOOpPOM0UUuVdh+2qWtzPa2/Tt6H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Marcador de contenido 6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5" y="2991706"/>
            <a:ext cx="982590" cy="720000"/>
          </a:xfrm>
        </p:spPr>
      </p:pic>
      <p:pic>
        <p:nvPicPr>
          <p:cNvPr id="8" name="Imagen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765" y="2064034"/>
            <a:ext cx="984690" cy="720000"/>
          </a:xfrm>
          <a:prstGeom prst="rect">
            <a:avLst/>
          </a:prstGeom>
        </p:spPr>
      </p:pic>
      <p:pic>
        <p:nvPicPr>
          <p:cNvPr id="9" name="Imagen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5" y="3928740"/>
            <a:ext cx="984690" cy="720000"/>
          </a:xfrm>
          <a:prstGeom prst="rect">
            <a:avLst/>
          </a:prstGeom>
        </p:spPr>
      </p:pic>
      <p:pic>
        <p:nvPicPr>
          <p:cNvPr id="10" name="Imagen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45" y="4884177"/>
            <a:ext cx="967110" cy="720000"/>
          </a:xfrm>
          <a:prstGeom prst="rect">
            <a:avLst/>
          </a:prstGeom>
        </p:spPr>
      </p:pic>
      <p:pic>
        <p:nvPicPr>
          <p:cNvPr id="11" name="Marcador de contenido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" y="346227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3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82" y="506899"/>
            <a:ext cx="8840788" cy="1149635"/>
          </a:xfrm>
        </p:spPr>
        <p:txBody>
          <a:bodyPr anchor="ctr" anchorCtr="1"/>
          <a:lstStyle/>
          <a:p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De espacios para libros a espacios para personas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955" y="5486139"/>
            <a:ext cx="5513832" cy="9133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s-ES" sz="2000" b="0" dirty="0">
                <a:solidFill>
                  <a:srgbClr val="CF0C1C"/>
                </a:solidFill>
              </a:rPr>
              <a:t>Expurgo de colecciones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s-ES" sz="2000" b="0" dirty="0">
                <a:solidFill>
                  <a:srgbClr val="CF0C1C"/>
                </a:solidFill>
              </a:rPr>
              <a:t>y creación de un espacio de película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7271" y="5942825"/>
            <a:ext cx="5291913" cy="684291"/>
          </a:xfrm>
        </p:spPr>
        <p:txBody>
          <a:bodyPr>
            <a:normAutofit/>
          </a:bodyPr>
          <a:lstStyle/>
          <a:p>
            <a:r>
              <a:rPr lang="es-ES" sz="1200" b="0" dirty="0"/>
              <a:t>Fotograma de El comensal de Ángeles González-</a:t>
            </a:r>
            <a:r>
              <a:rPr lang="es-ES" sz="1200" b="0" dirty="0" err="1"/>
              <a:t>Sinde</a:t>
            </a:r>
            <a:r>
              <a:rPr lang="es-ES" sz="1200" b="0" dirty="0"/>
              <a:t> (rodada en junio de 2021)</a:t>
            </a:r>
          </a:p>
          <a:p>
            <a:endParaRPr lang="es-ES" sz="1200" dirty="0">
              <a:solidFill>
                <a:srgbClr val="CF0C1C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5" t="-9972" r="-13957" b="9972"/>
          <a:stretch/>
        </p:blipFill>
        <p:spPr>
          <a:xfrm>
            <a:off x="645955" y="1246227"/>
            <a:ext cx="6369910" cy="421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t="26132" r="1551" b="-587"/>
          <a:stretch/>
        </p:blipFill>
        <p:spPr>
          <a:xfrm>
            <a:off x="6467271" y="1656534"/>
            <a:ext cx="5074920" cy="2148206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30" r="1461" b="12963"/>
          <a:stretch/>
        </p:blipFill>
        <p:spPr bwMode="auto">
          <a:xfrm>
            <a:off x="6509498" y="3968495"/>
            <a:ext cx="5032693" cy="2122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Marcador de contenido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" y="346227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99" y="494948"/>
            <a:ext cx="9701784" cy="1149635"/>
          </a:xfrm>
        </p:spPr>
        <p:txBody>
          <a:bodyPr anchor="ctr" anchorCtr="1"/>
          <a:lstStyle/>
          <a:p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De espacios de trabajo interno a espacios públicos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6234" y="5210413"/>
            <a:ext cx="6336792" cy="1236684"/>
          </a:xfrm>
        </p:spPr>
        <p:txBody>
          <a:bodyPr>
            <a:normAutofit lnSpcReduction="10000"/>
          </a:bodyPr>
          <a:lstStyle/>
          <a:p>
            <a:r>
              <a:rPr lang="es-ES" sz="2000" b="0" dirty="0">
                <a:solidFill>
                  <a:srgbClr val="CF0C1C"/>
                </a:solidFill>
              </a:rPr>
              <a:t>La Oficina de Ciencias Sociales se convierte en salas de trabajo colaborativo</a:t>
            </a:r>
          </a:p>
          <a:p>
            <a:pPr>
              <a:spcBef>
                <a:spcPts val="800"/>
              </a:spcBef>
            </a:pPr>
            <a:r>
              <a:rPr lang="es-ES" sz="2000" b="0" dirty="0">
                <a:solidFill>
                  <a:srgbClr val="CF0C1C"/>
                </a:solidFill>
              </a:rPr>
              <a:t>La unión de dos oficinas permitió crear un espacio de lectura para consultar los libros recién llegados</a:t>
            </a:r>
            <a:endParaRPr lang="es-ES" sz="2000" b="0" dirty="0">
              <a:solidFill>
                <a:srgbClr val="CF0C1C"/>
              </a:solidFill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/>
          <a:srcRect l="10899" t="38610" r="32907" b="9072"/>
          <a:stretch/>
        </p:blipFill>
        <p:spPr bwMode="auto">
          <a:xfrm>
            <a:off x="645955" y="1651924"/>
            <a:ext cx="42048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35026" r="9042" b="14107"/>
          <a:stretch/>
        </p:blipFill>
        <p:spPr>
          <a:xfrm>
            <a:off x="645955" y="4217621"/>
            <a:ext cx="4204010" cy="21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201"/>
          <a:stretch/>
        </p:blipFill>
        <p:spPr>
          <a:xfrm>
            <a:off x="5466234" y="1651924"/>
            <a:ext cx="6073495" cy="3384000"/>
          </a:xfrm>
          <a:prstGeom prst="rect">
            <a:avLst/>
          </a:prstGeom>
        </p:spPr>
      </p:pic>
      <p:pic>
        <p:nvPicPr>
          <p:cNvPr id="8" name="Marcador de contenido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" y="346227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4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70" y="516545"/>
            <a:ext cx="8906256" cy="1149635"/>
          </a:xfrm>
        </p:spPr>
        <p:txBody>
          <a:bodyPr anchor="ctr" anchorCtr="1">
            <a:normAutofit/>
          </a:bodyPr>
          <a:lstStyle/>
          <a:p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Atender a los cambios en el uso de los espacios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6273" y="5632056"/>
            <a:ext cx="3017519" cy="630555"/>
          </a:xfrm>
        </p:spPr>
        <p:txBody>
          <a:bodyPr>
            <a:normAutofit/>
          </a:bodyPr>
          <a:lstStyle/>
          <a:p>
            <a:r>
              <a:rPr lang="es-ES" sz="2000" b="0" dirty="0">
                <a:solidFill>
                  <a:srgbClr val="CF0C1C"/>
                </a:solidFill>
              </a:rPr>
              <a:t>Salas multiusos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793" y="5571744"/>
            <a:ext cx="3995928" cy="690867"/>
          </a:xfrm>
        </p:spPr>
        <p:txBody>
          <a:bodyPr>
            <a:normAutofit/>
          </a:bodyPr>
          <a:lstStyle/>
          <a:p>
            <a:r>
              <a:rPr lang="es-ES" sz="2000" b="0" dirty="0">
                <a:solidFill>
                  <a:srgbClr val="CF0C1C"/>
                </a:solidFill>
              </a:rPr>
              <a:t>Sala para videoconferencias</a:t>
            </a:r>
          </a:p>
        </p:txBody>
      </p:sp>
      <p:pic>
        <p:nvPicPr>
          <p:cNvPr id="8" name="Marcador de contenido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4" y="346227"/>
            <a:ext cx="1228240" cy="900000"/>
          </a:xfrm>
          <a:prstGeom prst="rect">
            <a:avLst/>
          </a:prstGeom>
        </p:spPr>
      </p:pic>
      <p:pic>
        <p:nvPicPr>
          <p:cNvPr id="3" name="Imagen 5" descr="Una sala de estar&#10;&#10;Descripción generada automáticamente">
            <a:extLst>
              <a:ext uri="{FF2B5EF4-FFF2-40B4-BE49-F238E27FC236}">
                <a16:creationId xmlns:a16="http://schemas.microsoft.com/office/drawing/2014/main" id="{74750DFB-8D02-3DEA-5BFB-38003F16E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15" y="2699313"/>
            <a:ext cx="2743200" cy="2057400"/>
          </a:xfrm>
          <a:prstGeom prst="rect">
            <a:avLst/>
          </a:prstGeom>
        </p:spPr>
      </p:pic>
      <p:pic>
        <p:nvPicPr>
          <p:cNvPr id="6" name="Imagen 6" descr="Un escritorio con una silla en una oficina&#10;&#10;Descripción generada automáticamente">
            <a:extLst>
              <a:ext uri="{FF2B5EF4-FFF2-40B4-BE49-F238E27FC236}">
                <a16:creationId xmlns:a16="http://schemas.microsoft.com/office/drawing/2014/main" id="{7153477E-BE71-A245-5272-7FD0BF3C9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603" y="2612503"/>
            <a:ext cx="2743200" cy="2057400"/>
          </a:xfrm>
          <a:prstGeom prst="rect">
            <a:avLst/>
          </a:prstGeom>
        </p:spPr>
      </p:pic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10666" r="3283"/>
          <a:stretch/>
        </p:blipFill>
        <p:spPr>
          <a:xfrm>
            <a:off x="6272784" y="1754295"/>
            <a:ext cx="5458969" cy="3780000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8" t="29200" r="1869"/>
          <a:stretch/>
        </p:blipFill>
        <p:spPr>
          <a:xfrm>
            <a:off x="472544" y="1754295"/>
            <a:ext cx="545602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7725B-60EE-4F3B-8663-8E9B367F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59" y="695737"/>
            <a:ext cx="5633099" cy="1149635"/>
          </a:xfrm>
        </p:spPr>
        <p:txBody>
          <a:bodyPr anchor="ctr" anchorCtr="1">
            <a:normAutofit/>
          </a:bodyPr>
          <a:lstStyle/>
          <a:p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Fomentar el autoservicio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AE620A7-9D3A-423B-AE93-FFC5FC28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833" y="5729739"/>
            <a:ext cx="11051956" cy="1198254"/>
          </a:xfrm>
        </p:spPr>
        <p:txBody>
          <a:bodyPr>
            <a:normAutofit/>
          </a:bodyPr>
          <a:lstStyle/>
          <a:p>
            <a:pPr>
              <a:spcAft>
                <a:spcPts val="750"/>
              </a:spcAft>
            </a:pPr>
            <a:r>
              <a:rPr lang="es-ES" sz="2000" b="0" dirty="0">
                <a:solidFill>
                  <a:srgbClr val="CF0C1C"/>
                </a:solidFill>
              </a:rPr>
              <a:t>Aplicación de reservas de puestos de estudio individual y salas de trabajo en grupo y colaborativo</a:t>
            </a:r>
          </a:p>
          <a:p>
            <a:pPr>
              <a:spcAft>
                <a:spcPts val="750"/>
              </a:spcAft>
            </a:pPr>
            <a:r>
              <a:rPr lang="es-ES" sz="2000" b="0" dirty="0">
                <a:solidFill>
                  <a:srgbClr val="CF0C1C"/>
                </a:solidFill>
              </a:rPr>
              <a:t>Autoservicio de las salas de trabajo en grupo y colaborativo</a:t>
            </a:r>
          </a:p>
          <a:p>
            <a:pPr>
              <a:spcAft>
                <a:spcPts val="750"/>
              </a:spcAft>
            </a:pPr>
            <a:endParaRPr lang="es-ES" sz="2000" dirty="0">
              <a:solidFill>
                <a:srgbClr val="CF0C1C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F663B3-F106-43F1-88D7-8F794E872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388" y="185556"/>
            <a:ext cx="612000" cy="3213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882862-B4AA-4063-9C02-34B86935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9" r="6951"/>
          <a:stretch/>
        </p:blipFill>
        <p:spPr>
          <a:xfrm>
            <a:off x="724833" y="1996228"/>
            <a:ext cx="486460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4" y="1996228"/>
            <a:ext cx="4869604" cy="3240000"/>
          </a:xfrm>
          <a:prstGeom prst="rect">
            <a:avLst/>
          </a:prstGeom>
        </p:spPr>
      </p:pic>
      <p:pic>
        <p:nvPicPr>
          <p:cNvPr id="13" name="Marcador de contenido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3" y="506899"/>
            <a:ext cx="12282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727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PPT_SUBMARCAS" id="{6EB00765-69F3-7149-B233-C7D7F1A1A91D}" vid="{FC1A9802-4135-BE4C-B436-C7FCE2807E6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83857b7-932c-460e-a953-42c49208a4cc" xsi:nil="true"/>
    <lcf76f155ced4ddcb4097134ff3c332f xmlns="7b4eb84c-997a-42c1-91a9-d018772441b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3BA2F78CE60A458880BECE1E50910D" ma:contentTypeVersion="16" ma:contentTypeDescription="Crear nuevo documento." ma:contentTypeScope="" ma:versionID="02dc1bff978caf46e806c451ea930b54">
  <xsd:schema xmlns:xsd="http://www.w3.org/2001/XMLSchema" xmlns:xs="http://www.w3.org/2001/XMLSchema" xmlns:p="http://schemas.microsoft.com/office/2006/metadata/properties" xmlns:ns2="7b4eb84c-997a-42c1-91a9-d018772441be" xmlns:ns3="b83857b7-932c-460e-a953-42c49208a4cc" targetNamespace="http://schemas.microsoft.com/office/2006/metadata/properties" ma:root="true" ma:fieldsID="066a7ad7bc2c8c284c7e2f6e17ae2611" ns2:_="" ns3:_="">
    <xsd:import namespace="7b4eb84c-997a-42c1-91a9-d018772441be"/>
    <xsd:import namespace="b83857b7-932c-460e-a953-42c49208a4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eb84c-997a-42c1-91a9-d01877244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2a8fdd1f-2b01-4d2b-983b-304ad940fa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857b7-932c-460e-a953-42c49208a4c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8222d4-a713-4b5b-b790-c75b1d66a515}" ma:internalName="TaxCatchAll" ma:showField="CatchAllData" ma:web="b83857b7-932c-460e-a953-42c49208a4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DF3368-26DD-4C3C-AEA5-29B7D9F091E6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b4eb84c-997a-42c1-91a9-d018772441be"/>
    <ds:schemaRef ds:uri="http://purl.org/dc/terms/"/>
    <ds:schemaRef ds:uri="http://schemas.openxmlformats.org/package/2006/metadata/core-properties"/>
    <ds:schemaRef ds:uri="b83857b7-932c-460e-a953-42c49208a4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5BAA2D-B8F1-4CE8-A361-73E15E333C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5439A5-B23A-4BF9-9866-AAA2118C6A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eb84c-997a-42c1-91a9-d018772441be"/>
    <ds:schemaRef ds:uri="b83857b7-932c-460e-a953-42c49208a4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318</Words>
  <Application>Microsoft Office PowerPoint</Application>
  <PresentationFormat>Panorámica</PresentationFormat>
  <Paragraphs>46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Candara</vt:lpstr>
      <vt:lpstr>Candara Light</vt:lpstr>
      <vt:lpstr>Tema de Office</vt:lpstr>
      <vt:lpstr>Presentación de PowerPoint</vt:lpstr>
      <vt:lpstr>Presentación de PowerPoint</vt:lpstr>
      <vt:lpstr>La Sección de Colecciones de Investigación</vt:lpstr>
      <vt:lpstr>Situación durante la pandemia</vt:lpstr>
      <vt:lpstr>Iniciativas para afrontar el reto</vt:lpstr>
      <vt:lpstr>De espacios para libros a espacios para personas</vt:lpstr>
      <vt:lpstr>De espacios de trabajo interno a espacios públicos</vt:lpstr>
      <vt:lpstr>Atender a los cambios en el uso de los espacios</vt:lpstr>
      <vt:lpstr>Fomentar el autoservicio </vt:lpstr>
      <vt:lpstr>      Futuro de los espacios en la Bupna </vt:lpstr>
      <vt:lpstr>      El proyecto de remodelación de espacios en la Bupna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 ipsum dolor sit  amet consectetur</dc:title>
  <dc:creator>Eder Ruesga</dc:creator>
  <cp:lastModifiedBy>Beatriz Lloves</cp:lastModifiedBy>
  <cp:revision>134</cp:revision>
  <cp:lastPrinted>2021-11-22T09:29:47Z</cp:lastPrinted>
  <dcterms:created xsi:type="dcterms:W3CDTF">2019-10-17T10:58:07Z</dcterms:created>
  <dcterms:modified xsi:type="dcterms:W3CDTF">2022-09-21T05:56:27Z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0x010100B63BA2F78CE60A458880BECE1E50910D</vt:lpwstr>
  </property>
  <property fmtid="{D5CDD505-2E9C-101B-9397-08002B2CF9AE}" pid="3" name="MediaServiceImageTags">
    <vt:lpwstr/>
  </property>
</Properties>
</file>