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62" r:id="rId4"/>
    <p:sldId id="263" r:id="rId5"/>
    <p:sldId id="264" r:id="rId6"/>
    <p:sldId id="280" r:id="rId7"/>
    <p:sldId id="278" r:id="rId8"/>
    <p:sldId id="267" r:id="rId9"/>
    <p:sldId id="268" r:id="rId10"/>
    <p:sldId id="269" r:id="rId11"/>
    <p:sldId id="270" r:id="rId12"/>
    <p:sldId id="273" r:id="rId13"/>
    <p:sldId id="271" r:id="rId14"/>
    <p:sldId id="274" r:id="rId15"/>
    <p:sldId id="275" r:id="rId16"/>
    <p:sldId id="279" r:id="rId17"/>
    <p:sldId id="276" r:id="rId18"/>
  </p:sldIdLst>
  <p:sldSz cx="12188825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uario" initials="u" lastIdx="11" clrIdx="0"/>
  <p:cmAuthor id="1" name="Alejandra Rodríguez Villamediana" initials="ARV" lastIdx="3" clrIdx="1">
    <p:extLst>
      <p:ext uri="{19B8F6BF-5375-455C-9EA6-DF929625EA0E}">
        <p15:presenceInfo xmlns:p15="http://schemas.microsoft.com/office/powerpoint/2012/main" userId="S::UO251152@uniovi.es::6f08d401-c075-40cd-8bfe-593a04e3611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4599" autoAdjust="0"/>
  </p:normalViewPr>
  <p:slideViewPr>
    <p:cSldViewPr>
      <p:cViewPr varScale="1">
        <p:scale>
          <a:sx n="67" d="100"/>
          <a:sy n="67" d="100"/>
        </p:scale>
        <p:origin x="656" y="4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20"/>
    </p:cViewPr>
  </p:sorterViewPr>
  <p:notesViewPr>
    <p:cSldViewPr showGuides="1">
      <p:cViewPr varScale="1">
        <p:scale>
          <a:sx n="76" d="100"/>
          <a:sy n="76" d="100"/>
        </p:scale>
        <p:origin x="3186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FC1C0E-6E12-469A-8FBC-473404464672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0DCFDCE-3C85-43BD-A949-71DFB8769474}">
      <dgm:prSet phldrT="[Texto]" custT="1"/>
      <dgm:spPr/>
      <dgm:t>
        <a:bodyPr/>
        <a:lstStyle/>
        <a:p>
          <a:r>
            <a:rPr lang="es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Diseño de instrumentos</a:t>
          </a:r>
        </a:p>
      </dgm:t>
    </dgm:pt>
    <dgm:pt modelId="{0D7FE299-B441-43BA-865D-0187F6C122F0}" type="parTrans" cxnId="{34983D7B-0D04-42B3-BB73-657D9075468C}">
      <dgm:prSet/>
      <dgm:spPr/>
      <dgm:t>
        <a:bodyPr/>
        <a:lstStyle/>
        <a:p>
          <a:endParaRPr lang="es-ES" sz="2400">
            <a:solidFill>
              <a:schemeClr val="bg1"/>
            </a:solidFill>
          </a:endParaRPr>
        </a:p>
      </dgm:t>
    </dgm:pt>
    <dgm:pt modelId="{9FF16D01-D414-4F38-8F6C-74FEE3326064}" type="sibTrans" cxnId="{34983D7B-0D04-42B3-BB73-657D9075468C}">
      <dgm:prSet/>
      <dgm:spPr/>
      <dgm:t>
        <a:bodyPr/>
        <a:lstStyle/>
        <a:p>
          <a:endParaRPr lang="es-ES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317CFE-C63A-4DCC-9B08-5A9F946D0F94}">
      <dgm:prSet phldrT="[Texto]" custT="1"/>
      <dgm:spPr/>
      <dgm:t>
        <a:bodyPr/>
        <a:lstStyle/>
        <a:p>
          <a:r>
            <a:rPr lang="es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Selección de centros</a:t>
          </a:r>
        </a:p>
      </dgm:t>
    </dgm:pt>
    <dgm:pt modelId="{128AB462-4C08-4970-B954-BDACC9E1EDC4}" type="parTrans" cxnId="{ECC10DD9-8526-4226-834D-99090A1BE95A}">
      <dgm:prSet/>
      <dgm:spPr/>
      <dgm:t>
        <a:bodyPr/>
        <a:lstStyle/>
        <a:p>
          <a:endParaRPr lang="es-ES" sz="2400">
            <a:solidFill>
              <a:schemeClr val="bg1"/>
            </a:solidFill>
          </a:endParaRPr>
        </a:p>
      </dgm:t>
    </dgm:pt>
    <dgm:pt modelId="{8BAE5E36-568C-462C-ABF2-9D93777A8B12}" type="sibTrans" cxnId="{ECC10DD9-8526-4226-834D-99090A1BE95A}">
      <dgm:prSet/>
      <dgm:spPr/>
      <dgm:t>
        <a:bodyPr/>
        <a:lstStyle/>
        <a:p>
          <a:endParaRPr lang="es-ES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682C4D-0F89-4B38-9D80-E9DBB7425B42}">
      <dgm:prSet phldrT="[Texto]" custT="1"/>
      <dgm:spPr/>
      <dgm:t>
        <a:bodyPr/>
        <a:lstStyle/>
        <a:p>
          <a:r>
            <a:rPr lang="es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Contacto con los centros y selección aulas</a:t>
          </a:r>
        </a:p>
      </dgm:t>
    </dgm:pt>
    <dgm:pt modelId="{2B5FA265-A56E-402B-B3B7-0336AC650C94}" type="parTrans" cxnId="{A085B29C-E920-4BD9-B2EB-9D84952488AA}">
      <dgm:prSet/>
      <dgm:spPr/>
      <dgm:t>
        <a:bodyPr/>
        <a:lstStyle/>
        <a:p>
          <a:endParaRPr lang="es-ES" sz="2400">
            <a:solidFill>
              <a:schemeClr val="bg1"/>
            </a:solidFill>
          </a:endParaRPr>
        </a:p>
      </dgm:t>
    </dgm:pt>
    <dgm:pt modelId="{2E55070C-B8DC-431E-ABEC-222D3DE55FF4}" type="sibTrans" cxnId="{A085B29C-E920-4BD9-B2EB-9D84952488AA}">
      <dgm:prSet/>
      <dgm:spPr/>
      <dgm:t>
        <a:bodyPr/>
        <a:lstStyle/>
        <a:p>
          <a:endParaRPr lang="es-ES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7CECB1-CDE6-4586-A333-CA5D9BF6580B}">
      <dgm:prSet phldrT="[Texto]" custT="1"/>
      <dgm:spPr/>
      <dgm:t>
        <a:bodyPr/>
        <a:lstStyle/>
        <a:p>
          <a:r>
            <a:rPr lang="es-ES" sz="1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 Aplicación registro observación</a:t>
          </a:r>
          <a:endParaRPr lang="es-ES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5C3FAC-7941-4C61-B731-E1C99C3C94F3}" type="parTrans" cxnId="{02B69D59-8C76-4002-85B4-C1B917EDF94F}">
      <dgm:prSet/>
      <dgm:spPr/>
      <dgm:t>
        <a:bodyPr/>
        <a:lstStyle/>
        <a:p>
          <a:endParaRPr lang="es-ES" sz="2400">
            <a:solidFill>
              <a:schemeClr val="bg1"/>
            </a:solidFill>
          </a:endParaRPr>
        </a:p>
      </dgm:t>
    </dgm:pt>
    <dgm:pt modelId="{501E275B-8E1C-49F0-AE5F-52D331FBAF6A}" type="sibTrans" cxnId="{02B69D59-8C76-4002-85B4-C1B917EDF94F}">
      <dgm:prSet/>
      <dgm:spPr/>
      <dgm:t>
        <a:bodyPr/>
        <a:lstStyle/>
        <a:p>
          <a:endParaRPr lang="es-ES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040487-2E61-4B86-A558-6E81E37EC876}">
      <dgm:prSet phldrT="[Texto]" custT="1"/>
      <dgm:spPr/>
      <dgm:t>
        <a:bodyPr/>
        <a:lstStyle/>
        <a:p>
          <a:r>
            <a:rPr lang="es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5. Análisis de resultados</a:t>
          </a:r>
        </a:p>
      </dgm:t>
    </dgm:pt>
    <dgm:pt modelId="{E1BD4CBA-941B-4897-AF27-E966D9F4BC3F}" type="parTrans" cxnId="{0A0652CF-49AE-4621-AC63-34807408A22D}">
      <dgm:prSet/>
      <dgm:spPr/>
      <dgm:t>
        <a:bodyPr/>
        <a:lstStyle/>
        <a:p>
          <a:endParaRPr lang="es-ES" sz="2400">
            <a:solidFill>
              <a:schemeClr val="bg1"/>
            </a:solidFill>
          </a:endParaRPr>
        </a:p>
      </dgm:t>
    </dgm:pt>
    <dgm:pt modelId="{EED7A88F-180D-4C1C-BC17-EA904469B7D0}" type="sibTrans" cxnId="{0A0652CF-49AE-4621-AC63-34807408A22D}">
      <dgm:prSet/>
      <dgm:spPr/>
      <dgm:t>
        <a:bodyPr/>
        <a:lstStyle/>
        <a:p>
          <a:endParaRPr lang="es-ES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E0FBE2-0051-49C0-BB78-123B55B80AD5}" type="pres">
      <dgm:prSet presAssocID="{9DFC1C0E-6E12-469A-8FBC-473404464672}" presName="cycle" presStyleCnt="0">
        <dgm:presLayoutVars>
          <dgm:dir/>
          <dgm:resizeHandles val="exact"/>
        </dgm:presLayoutVars>
      </dgm:prSet>
      <dgm:spPr/>
    </dgm:pt>
    <dgm:pt modelId="{15AE9609-61ED-49BC-BB7D-F50A9B22A61D}" type="pres">
      <dgm:prSet presAssocID="{60DCFDCE-3C85-43BD-A949-71DFB8769474}" presName="node" presStyleLbl="node1" presStyleIdx="0" presStyleCnt="5" custScaleX="132802">
        <dgm:presLayoutVars>
          <dgm:bulletEnabled val="1"/>
        </dgm:presLayoutVars>
      </dgm:prSet>
      <dgm:spPr/>
    </dgm:pt>
    <dgm:pt modelId="{E68159DF-7269-4541-8C54-7868ACDD8459}" type="pres">
      <dgm:prSet presAssocID="{60DCFDCE-3C85-43BD-A949-71DFB8769474}" presName="spNode" presStyleCnt="0"/>
      <dgm:spPr/>
    </dgm:pt>
    <dgm:pt modelId="{F57F8E0D-D8C4-490B-AF62-AA6003A0CBD8}" type="pres">
      <dgm:prSet presAssocID="{9FF16D01-D414-4F38-8F6C-74FEE3326064}" presName="sibTrans" presStyleLbl="sibTrans1D1" presStyleIdx="0" presStyleCnt="5"/>
      <dgm:spPr/>
    </dgm:pt>
    <dgm:pt modelId="{FF10AF84-FEE1-4DBE-A4B6-E61E2D8F88A1}" type="pres">
      <dgm:prSet presAssocID="{6C317CFE-C63A-4DCC-9B08-5A9F946D0F94}" presName="node" presStyleLbl="node1" presStyleIdx="1" presStyleCnt="5" custScaleX="132802">
        <dgm:presLayoutVars>
          <dgm:bulletEnabled val="1"/>
        </dgm:presLayoutVars>
      </dgm:prSet>
      <dgm:spPr/>
    </dgm:pt>
    <dgm:pt modelId="{2BD46999-A3A2-4B54-96FC-75F679977071}" type="pres">
      <dgm:prSet presAssocID="{6C317CFE-C63A-4DCC-9B08-5A9F946D0F94}" presName="spNode" presStyleCnt="0"/>
      <dgm:spPr/>
    </dgm:pt>
    <dgm:pt modelId="{820A231C-C333-4F80-9EBD-71B582188EB4}" type="pres">
      <dgm:prSet presAssocID="{8BAE5E36-568C-462C-ABF2-9D93777A8B12}" presName="sibTrans" presStyleLbl="sibTrans1D1" presStyleIdx="1" presStyleCnt="5"/>
      <dgm:spPr/>
    </dgm:pt>
    <dgm:pt modelId="{71BC885E-B205-473F-9809-E0F0B9D331AD}" type="pres">
      <dgm:prSet presAssocID="{03682C4D-0F89-4B38-9D80-E9DBB7425B42}" presName="node" presStyleLbl="node1" presStyleIdx="2" presStyleCnt="5" custScaleX="132802">
        <dgm:presLayoutVars>
          <dgm:bulletEnabled val="1"/>
        </dgm:presLayoutVars>
      </dgm:prSet>
      <dgm:spPr/>
    </dgm:pt>
    <dgm:pt modelId="{3475E505-A6DC-4336-BDAE-1ED9AAF77325}" type="pres">
      <dgm:prSet presAssocID="{03682C4D-0F89-4B38-9D80-E9DBB7425B42}" presName="spNode" presStyleCnt="0"/>
      <dgm:spPr/>
    </dgm:pt>
    <dgm:pt modelId="{8FDFEFD2-0633-4D98-AF68-E574E1B84349}" type="pres">
      <dgm:prSet presAssocID="{2E55070C-B8DC-431E-ABEC-222D3DE55FF4}" presName="sibTrans" presStyleLbl="sibTrans1D1" presStyleIdx="2" presStyleCnt="5"/>
      <dgm:spPr/>
    </dgm:pt>
    <dgm:pt modelId="{B2237CD1-4B15-4684-9FDF-5EF6E6FBFDC4}" type="pres">
      <dgm:prSet presAssocID="{857CECB1-CDE6-4586-A333-CA5D9BF6580B}" presName="node" presStyleLbl="node1" presStyleIdx="3" presStyleCnt="5" custScaleX="132802">
        <dgm:presLayoutVars>
          <dgm:bulletEnabled val="1"/>
        </dgm:presLayoutVars>
      </dgm:prSet>
      <dgm:spPr/>
    </dgm:pt>
    <dgm:pt modelId="{9CCF8615-8FAF-4EFA-80FA-286F8A69D113}" type="pres">
      <dgm:prSet presAssocID="{857CECB1-CDE6-4586-A333-CA5D9BF6580B}" presName="spNode" presStyleCnt="0"/>
      <dgm:spPr/>
    </dgm:pt>
    <dgm:pt modelId="{FE96CEFC-8A41-45DE-81A5-CC5DF12922F5}" type="pres">
      <dgm:prSet presAssocID="{501E275B-8E1C-49F0-AE5F-52D331FBAF6A}" presName="sibTrans" presStyleLbl="sibTrans1D1" presStyleIdx="3" presStyleCnt="5"/>
      <dgm:spPr/>
    </dgm:pt>
    <dgm:pt modelId="{4F70398D-64FD-4824-AF64-945247FD9B3B}" type="pres">
      <dgm:prSet presAssocID="{16040487-2E61-4B86-A558-6E81E37EC876}" presName="node" presStyleLbl="node1" presStyleIdx="4" presStyleCnt="5" custScaleX="132802">
        <dgm:presLayoutVars>
          <dgm:bulletEnabled val="1"/>
        </dgm:presLayoutVars>
      </dgm:prSet>
      <dgm:spPr/>
    </dgm:pt>
    <dgm:pt modelId="{05201D23-5314-4D0D-820C-351ED701B5BD}" type="pres">
      <dgm:prSet presAssocID="{16040487-2E61-4B86-A558-6E81E37EC876}" presName="spNode" presStyleCnt="0"/>
      <dgm:spPr/>
    </dgm:pt>
    <dgm:pt modelId="{A674710A-1F06-488E-8F65-77B53FE7A699}" type="pres">
      <dgm:prSet presAssocID="{EED7A88F-180D-4C1C-BC17-EA904469B7D0}" presName="sibTrans" presStyleLbl="sibTrans1D1" presStyleIdx="4" presStyleCnt="5"/>
      <dgm:spPr/>
    </dgm:pt>
  </dgm:ptLst>
  <dgm:cxnLst>
    <dgm:cxn modelId="{8886C030-C011-4F19-AA48-3ACE8D816505}" type="presOf" srcId="{501E275B-8E1C-49F0-AE5F-52D331FBAF6A}" destId="{FE96CEFC-8A41-45DE-81A5-CC5DF12922F5}" srcOrd="0" destOrd="0" presId="urn:microsoft.com/office/officeart/2005/8/layout/cycle6"/>
    <dgm:cxn modelId="{D6D4383C-2D7D-489B-9CA2-F76BCBECE7C7}" type="presOf" srcId="{60DCFDCE-3C85-43BD-A949-71DFB8769474}" destId="{15AE9609-61ED-49BC-BB7D-F50A9B22A61D}" srcOrd="0" destOrd="0" presId="urn:microsoft.com/office/officeart/2005/8/layout/cycle6"/>
    <dgm:cxn modelId="{EEAD0461-964B-4F6B-9321-6152A929BAA9}" type="presOf" srcId="{8BAE5E36-568C-462C-ABF2-9D93777A8B12}" destId="{820A231C-C333-4F80-9EBD-71B582188EB4}" srcOrd="0" destOrd="0" presId="urn:microsoft.com/office/officeart/2005/8/layout/cycle6"/>
    <dgm:cxn modelId="{EB4C9B6D-9215-4B92-9CF7-838D14B8B220}" type="presOf" srcId="{9FF16D01-D414-4F38-8F6C-74FEE3326064}" destId="{F57F8E0D-D8C4-490B-AF62-AA6003A0CBD8}" srcOrd="0" destOrd="0" presId="urn:microsoft.com/office/officeart/2005/8/layout/cycle6"/>
    <dgm:cxn modelId="{02B69D59-8C76-4002-85B4-C1B917EDF94F}" srcId="{9DFC1C0E-6E12-469A-8FBC-473404464672}" destId="{857CECB1-CDE6-4586-A333-CA5D9BF6580B}" srcOrd="3" destOrd="0" parTransId="{205C3FAC-7941-4C61-B731-E1C99C3C94F3}" sibTransId="{501E275B-8E1C-49F0-AE5F-52D331FBAF6A}"/>
    <dgm:cxn modelId="{AB69185A-83F2-4549-AB2A-A187ECD9338C}" type="presOf" srcId="{03682C4D-0F89-4B38-9D80-E9DBB7425B42}" destId="{71BC885E-B205-473F-9809-E0F0B9D331AD}" srcOrd="0" destOrd="0" presId="urn:microsoft.com/office/officeart/2005/8/layout/cycle6"/>
    <dgm:cxn modelId="{34983D7B-0D04-42B3-BB73-657D9075468C}" srcId="{9DFC1C0E-6E12-469A-8FBC-473404464672}" destId="{60DCFDCE-3C85-43BD-A949-71DFB8769474}" srcOrd="0" destOrd="0" parTransId="{0D7FE299-B441-43BA-865D-0187F6C122F0}" sibTransId="{9FF16D01-D414-4F38-8F6C-74FEE3326064}"/>
    <dgm:cxn modelId="{D25DE484-0A1B-489C-A25B-8EC878ACA0C1}" type="presOf" srcId="{857CECB1-CDE6-4586-A333-CA5D9BF6580B}" destId="{B2237CD1-4B15-4684-9FDF-5EF6E6FBFDC4}" srcOrd="0" destOrd="0" presId="urn:microsoft.com/office/officeart/2005/8/layout/cycle6"/>
    <dgm:cxn modelId="{A085B29C-E920-4BD9-B2EB-9D84952488AA}" srcId="{9DFC1C0E-6E12-469A-8FBC-473404464672}" destId="{03682C4D-0F89-4B38-9D80-E9DBB7425B42}" srcOrd="2" destOrd="0" parTransId="{2B5FA265-A56E-402B-B3B7-0336AC650C94}" sibTransId="{2E55070C-B8DC-431E-ABEC-222D3DE55FF4}"/>
    <dgm:cxn modelId="{581C21A4-BC4F-461F-9B80-11594F8F3B66}" type="presOf" srcId="{EED7A88F-180D-4C1C-BC17-EA904469B7D0}" destId="{A674710A-1F06-488E-8F65-77B53FE7A699}" srcOrd="0" destOrd="0" presId="urn:microsoft.com/office/officeart/2005/8/layout/cycle6"/>
    <dgm:cxn modelId="{0A0652CF-49AE-4621-AC63-34807408A22D}" srcId="{9DFC1C0E-6E12-469A-8FBC-473404464672}" destId="{16040487-2E61-4B86-A558-6E81E37EC876}" srcOrd="4" destOrd="0" parTransId="{E1BD4CBA-941B-4897-AF27-E966D9F4BC3F}" sibTransId="{EED7A88F-180D-4C1C-BC17-EA904469B7D0}"/>
    <dgm:cxn modelId="{6C8FEFD5-5A7C-4685-A757-C3883A30F7A0}" type="presOf" srcId="{16040487-2E61-4B86-A558-6E81E37EC876}" destId="{4F70398D-64FD-4824-AF64-945247FD9B3B}" srcOrd="0" destOrd="0" presId="urn:microsoft.com/office/officeart/2005/8/layout/cycle6"/>
    <dgm:cxn modelId="{ECC10DD9-8526-4226-834D-99090A1BE95A}" srcId="{9DFC1C0E-6E12-469A-8FBC-473404464672}" destId="{6C317CFE-C63A-4DCC-9B08-5A9F946D0F94}" srcOrd="1" destOrd="0" parTransId="{128AB462-4C08-4970-B954-BDACC9E1EDC4}" sibTransId="{8BAE5E36-568C-462C-ABF2-9D93777A8B12}"/>
    <dgm:cxn modelId="{2300DCDA-EF3F-4CFD-8F52-4238134A2249}" type="presOf" srcId="{2E55070C-B8DC-431E-ABEC-222D3DE55FF4}" destId="{8FDFEFD2-0633-4D98-AF68-E574E1B84349}" srcOrd="0" destOrd="0" presId="urn:microsoft.com/office/officeart/2005/8/layout/cycle6"/>
    <dgm:cxn modelId="{B46A42DF-EAFD-489B-84BE-0DA38D742E1E}" type="presOf" srcId="{6C317CFE-C63A-4DCC-9B08-5A9F946D0F94}" destId="{FF10AF84-FEE1-4DBE-A4B6-E61E2D8F88A1}" srcOrd="0" destOrd="0" presId="urn:microsoft.com/office/officeart/2005/8/layout/cycle6"/>
    <dgm:cxn modelId="{ECA4F0E6-6E84-448D-ADF9-E8383C7A2F80}" type="presOf" srcId="{9DFC1C0E-6E12-469A-8FBC-473404464672}" destId="{80E0FBE2-0051-49C0-BB78-123B55B80AD5}" srcOrd="0" destOrd="0" presId="urn:microsoft.com/office/officeart/2005/8/layout/cycle6"/>
    <dgm:cxn modelId="{9AFB4DF4-36C8-4B7A-A034-8B616B560568}" type="presParOf" srcId="{80E0FBE2-0051-49C0-BB78-123B55B80AD5}" destId="{15AE9609-61ED-49BC-BB7D-F50A9B22A61D}" srcOrd="0" destOrd="0" presId="urn:microsoft.com/office/officeart/2005/8/layout/cycle6"/>
    <dgm:cxn modelId="{4A00B2E7-CE2F-4BCE-BFDF-75F07FBDCE22}" type="presParOf" srcId="{80E0FBE2-0051-49C0-BB78-123B55B80AD5}" destId="{E68159DF-7269-4541-8C54-7868ACDD8459}" srcOrd="1" destOrd="0" presId="urn:microsoft.com/office/officeart/2005/8/layout/cycle6"/>
    <dgm:cxn modelId="{A0E881D5-6250-4DEA-8117-5A3B17653950}" type="presParOf" srcId="{80E0FBE2-0051-49C0-BB78-123B55B80AD5}" destId="{F57F8E0D-D8C4-490B-AF62-AA6003A0CBD8}" srcOrd="2" destOrd="0" presId="urn:microsoft.com/office/officeart/2005/8/layout/cycle6"/>
    <dgm:cxn modelId="{4EB2435E-577B-46C8-81F3-7A22910D648A}" type="presParOf" srcId="{80E0FBE2-0051-49C0-BB78-123B55B80AD5}" destId="{FF10AF84-FEE1-4DBE-A4B6-E61E2D8F88A1}" srcOrd="3" destOrd="0" presId="urn:microsoft.com/office/officeart/2005/8/layout/cycle6"/>
    <dgm:cxn modelId="{531524D1-75E9-491A-A124-41D0D8F09507}" type="presParOf" srcId="{80E0FBE2-0051-49C0-BB78-123B55B80AD5}" destId="{2BD46999-A3A2-4B54-96FC-75F679977071}" srcOrd="4" destOrd="0" presId="urn:microsoft.com/office/officeart/2005/8/layout/cycle6"/>
    <dgm:cxn modelId="{DF7F722B-9C97-44DF-A61E-62DF2C529330}" type="presParOf" srcId="{80E0FBE2-0051-49C0-BB78-123B55B80AD5}" destId="{820A231C-C333-4F80-9EBD-71B582188EB4}" srcOrd="5" destOrd="0" presId="urn:microsoft.com/office/officeart/2005/8/layout/cycle6"/>
    <dgm:cxn modelId="{8A911CBB-838B-4CF8-9E5E-2F2E4CB713BD}" type="presParOf" srcId="{80E0FBE2-0051-49C0-BB78-123B55B80AD5}" destId="{71BC885E-B205-473F-9809-E0F0B9D331AD}" srcOrd="6" destOrd="0" presId="urn:microsoft.com/office/officeart/2005/8/layout/cycle6"/>
    <dgm:cxn modelId="{E0F6939F-A892-42C8-AF14-FC54FBF39CD1}" type="presParOf" srcId="{80E0FBE2-0051-49C0-BB78-123B55B80AD5}" destId="{3475E505-A6DC-4336-BDAE-1ED9AAF77325}" srcOrd="7" destOrd="0" presId="urn:microsoft.com/office/officeart/2005/8/layout/cycle6"/>
    <dgm:cxn modelId="{0E59C7B2-0CE1-447C-9695-AC0324D09EC1}" type="presParOf" srcId="{80E0FBE2-0051-49C0-BB78-123B55B80AD5}" destId="{8FDFEFD2-0633-4D98-AF68-E574E1B84349}" srcOrd="8" destOrd="0" presId="urn:microsoft.com/office/officeart/2005/8/layout/cycle6"/>
    <dgm:cxn modelId="{FED453F5-1796-4DE1-B962-B031B0C3479E}" type="presParOf" srcId="{80E0FBE2-0051-49C0-BB78-123B55B80AD5}" destId="{B2237CD1-4B15-4684-9FDF-5EF6E6FBFDC4}" srcOrd="9" destOrd="0" presId="urn:microsoft.com/office/officeart/2005/8/layout/cycle6"/>
    <dgm:cxn modelId="{39A317E1-8300-42F9-AA3C-6EC440B2E128}" type="presParOf" srcId="{80E0FBE2-0051-49C0-BB78-123B55B80AD5}" destId="{9CCF8615-8FAF-4EFA-80FA-286F8A69D113}" srcOrd="10" destOrd="0" presId="urn:microsoft.com/office/officeart/2005/8/layout/cycle6"/>
    <dgm:cxn modelId="{16BF0754-45F7-4C51-8FD2-7A0540AC62F7}" type="presParOf" srcId="{80E0FBE2-0051-49C0-BB78-123B55B80AD5}" destId="{FE96CEFC-8A41-45DE-81A5-CC5DF12922F5}" srcOrd="11" destOrd="0" presId="urn:microsoft.com/office/officeart/2005/8/layout/cycle6"/>
    <dgm:cxn modelId="{919451FA-5046-438B-80B9-DD631264EFF7}" type="presParOf" srcId="{80E0FBE2-0051-49C0-BB78-123B55B80AD5}" destId="{4F70398D-64FD-4824-AF64-945247FD9B3B}" srcOrd="12" destOrd="0" presId="urn:microsoft.com/office/officeart/2005/8/layout/cycle6"/>
    <dgm:cxn modelId="{07517FC3-A1D8-4742-BD59-ECB4E7BDC954}" type="presParOf" srcId="{80E0FBE2-0051-49C0-BB78-123B55B80AD5}" destId="{05201D23-5314-4D0D-820C-351ED701B5BD}" srcOrd="13" destOrd="0" presId="urn:microsoft.com/office/officeart/2005/8/layout/cycle6"/>
    <dgm:cxn modelId="{5244638E-8FF2-4AA0-BD6B-6C9FA98BE9A1}" type="presParOf" srcId="{80E0FBE2-0051-49C0-BB78-123B55B80AD5}" destId="{A674710A-1F06-488E-8F65-77B53FE7A699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AE9609-61ED-49BC-BB7D-F50A9B22A61D}">
      <dsp:nvSpPr>
        <dsp:cNvPr id="0" name=""/>
        <dsp:cNvSpPr/>
      </dsp:nvSpPr>
      <dsp:spPr>
        <a:xfrm>
          <a:off x="3600034" y="1889"/>
          <a:ext cx="2160970" cy="105768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Diseño de instrumentos</a:t>
          </a:r>
        </a:p>
      </dsp:txBody>
      <dsp:txXfrm>
        <a:off x="3651666" y="53521"/>
        <a:ext cx="2057706" cy="954423"/>
      </dsp:txXfrm>
    </dsp:sp>
    <dsp:sp modelId="{F57F8E0D-D8C4-490B-AF62-AA6003A0CBD8}">
      <dsp:nvSpPr>
        <dsp:cNvPr id="0" name=""/>
        <dsp:cNvSpPr/>
      </dsp:nvSpPr>
      <dsp:spPr>
        <a:xfrm>
          <a:off x="2567183" y="530733"/>
          <a:ext cx="4226673" cy="4226673"/>
        </a:xfrm>
        <a:custGeom>
          <a:avLst/>
          <a:gdLst/>
          <a:ahLst/>
          <a:cxnLst/>
          <a:rect l="0" t="0" r="0" b="0"/>
          <a:pathLst>
            <a:path>
              <a:moveTo>
                <a:pt x="3201750" y="301832"/>
              </a:moveTo>
              <a:arcTo wR="2113336" hR="2113336" stAng="18059932" swAng="1484771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10AF84-FEE1-4DBE-A4B6-E61E2D8F88A1}">
      <dsp:nvSpPr>
        <dsp:cNvPr id="0" name=""/>
        <dsp:cNvSpPr/>
      </dsp:nvSpPr>
      <dsp:spPr>
        <a:xfrm>
          <a:off x="5609937" y="1462169"/>
          <a:ext cx="2160970" cy="1057687"/>
        </a:xfrm>
        <a:prstGeom prst="roundRect">
          <a:avLst/>
        </a:prstGeom>
        <a:solidFill>
          <a:schemeClr val="accent5">
            <a:hueOff val="3493436"/>
            <a:satOff val="-6634"/>
            <a:lumOff val="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Selección de centros</a:t>
          </a:r>
        </a:p>
      </dsp:txBody>
      <dsp:txXfrm>
        <a:off x="5661569" y="1513801"/>
        <a:ext cx="2057706" cy="954423"/>
      </dsp:txXfrm>
    </dsp:sp>
    <dsp:sp modelId="{820A231C-C333-4F80-9EBD-71B582188EB4}">
      <dsp:nvSpPr>
        <dsp:cNvPr id="0" name=""/>
        <dsp:cNvSpPr/>
      </dsp:nvSpPr>
      <dsp:spPr>
        <a:xfrm>
          <a:off x="2567183" y="530733"/>
          <a:ext cx="4226673" cy="4226673"/>
        </a:xfrm>
        <a:custGeom>
          <a:avLst/>
          <a:gdLst/>
          <a:ahLst/>
          <a:cxnLst/>
          <a:rect l="0" t="0" r="0" b="0"/>
          <a:pathLst>
            <a:path>
              <a:moveTo>
                <a:pt x="4223772" y="2002633"/>
              </a:moveTo>
              <a:arcTo wR="2113336" hR="2113336" stAng="21419837" swAng="2196424"/>
            </a:path>
          </a:pathLst>
        </a:custGeom>
        <a:noFill/>
        <a:ln w="6350" cap="flat" cmpd="sng" algn="ctr">
          <a:solidFill>
            <a:schemeClr val="accent5">
              <a:hueOff val="3493436"/>
              <a:satOff val="-6634"/>
              <a:lumOff val="68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BC885E-B205-473F-9809-E0F0B9D331AD}">
      <dsp:nvSpPr>
        <dsp:cNvPr id="0" name=""/>
        <dsp:cNvSpPr/>
      </dsp:nvSpPr>
      <dsp:spPr>
        <a:xfrm>
          <a:off x="4842223" y="3824951"/>
          <a:ext cx="2160970" cy="1057687"/>
        </a:xfrm>
        <a:prstGeom prst="roundRect">
          <a:avLst/>
        </a:prstGeom>
        <a:solidFill>
          <a:schemeClr val="accent5">
            <a:hueOff val="6986872"/>
            <a:satOff val="-13267"/>
            <a:lumOff val="1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Contacto con los centros y selección aulas</a:t>
          </a:r>
        </a:p>
      </dsp:txBody>
      <dsp:txXfrm>
        <a:off x="4893855" y="3876583"/>
        <a:ext cx="2057706" cy="954423"/>
      </dsp:txXfrm>
    </dsp:sp>
    <dsp:sp modelId="{8FDFEFD2-0633-4D98-AF68-E574E1B84349}">
      <dsp:nvSpPr>
        <dsp:cNvPr id="0" name=""/>
        <dsp:cNvSpPr/>
      </dsp:nvSpPr>
      <dsp:spPr>
        <a:xfrm>
          <a:off x="2567183" y="530733"/>
          <a:ext cx="4226673" cy="4226673"/>
        </a:xfrm>
        <a:custGeom>
          <a:avLst/>
          <a:gdLst/>
          <a:ahLst/>
          <a:cxnLst/>
          <a:rect l="0" t="0" r="0" b="0"/>
          <a:pathLst>
            <a:path>
              <a:moveTo>
                <a:pt x="2271815" y="4220723"/>
              </a:moveTo>
              <a:arcTo wR="2113336" hR="2113336" stAng="5141962" swAng="516075"/>
            </a:path>
          </a:pathLst>
        </a:custGeom>
        <a:noFill/>
        <a:ln w="6350" cap="flat" cmpd="sng" algn="ctr">
          <a:solidFill>
            <a:schemeClr val="accent5">
              <a:hueOff val="6986872"/>
              <a:satOff val="-13267"/>
              <a:lumOff val="137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237CD1-4B15-4684-9FDF-5EF6E6FBFDC4}">
      <dsp:nvSpPr>
        <dsp:cNvPr id="0" name=""/>
        <dsp:cNvSpPr/>
      </dsp:nvSpPr>
      <dsp:spPr>
        <a:xfrm>
          <a:off x="2357846" y="3824951"/>
          <a:ext cx="2160970" cy="1057687"/>
        </a:xfrm>
        <a:prstGeom prst="roundRect">
          <a:avLst/>
        </a:prstGeom>
        <a:solidFill>
          <a:schemeClr val="accent5">
            <a:hueOff val="10480307"/>
            <a:satOff val="-19901"/>
            <a:lumOff val="2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 Aplicación registro observación</a:t>
          </a:r>
          <a:endParaRPr lang="es-ES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09478" y="3876583"/>
        <a:ext cx="2057706" cy="954423"/>
      </dsp:txXfrm>
    </dsp:sp>
    <dsp:sp modelId="{FE96CEFC-8A41-45DE-81A5-CC5DF12922F5}">
      <dsp:nvSpPr>
        <dsp:cNvPr id="0" name=""/>
        <dsp:cNvSpPr/>
      </dsp:nvSpPr>
      <dsp:spPr>
        <a:xfrm>
          <a:off x="2567183" y="530733"/>
          <a:ext cx="4226673" cy="4226673"/>
        </a:xfrm>
        <a:custGeom>
          <a:avLst/>
          <a:gdLst/>
          <a:ahLst/>
          <a:cxnLst/>
          <a:rect l="0" t="0" r="0" b="0"/>
          <a:pathLst>
            <a:path>
              <a:moveTo>
                <a:pt x="353182" y="3282973"/>
              </a:moveTo>
              <a:arcTo wR="2113336" hR="2113336" stAng="8783739" swAng="2196424"/>
            </a:path>
          </a:pathLst>
        </a:custGeom>
        <a:noFill/>
        <a:ln w="6350" cap="flat" cmpd="sng" algn="ctr">
          <a:solidFill>
            <a:schemeClr val="accent5">
              <a:hueOff val="10480307"/>
              <a:satOff val="-19901"/>
              <a:lumOff val="20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70398D-64FD-4824-AF64-945247FD9B3B}">
      <dsp:nvSpPr>
        <dsp:cNvPr id="0" name=""/>
        <dsp:cNvSpPr/>
      </dsp:nvSpPr>
      <dsp:spPr>
        <a:xfrm>
          <a:off x="1590132" y="1462169"/>
          <a:ext cx="2160970" cy="1057687"/>
        </a:xfrm>
        <a:prstGeom prst="roundRect">
          <a:avLst/>
        </a:prstGeom>
        <a:solidFill>
          <a:schemeClr val="accent5">
            <a:hueOff val="13973743"/>
            <a:satOff val="-26534"/>
            <a:lumOff val="27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5. Análisis de resultados</a:t>
          </a:r>
        </a:p>
      </dsp:txBody>
      <dsp:txXfrm>
        <a:off x="1641764" y="1513801"/>
        <a:ext cx="2057706" cy="954423"/>
      </dsp:txXfrm>
    </dsp:sp>
    <dsp:sp modelId="{A674710A-1F06-488E-8F65-77B53FE7A699}">
      <dsp:nvSpPr>
        <dsp:cNvPr id="0" name=""/>
        <dsp:cNvSpPr/>
      </dsp:nvSpPr>
      <dsp:spPr>
        <a:xfrm>
          <a:off x="2567183" y="530733"/>
          <a:ext cx="4226673" cy="4226673"/>
        </a:xfrm>
        <a:custGeom>
          <a:avLst/>
          <a:gdLst/>
          <a:ahLst/>
          <a:cxnLst/>
          <a:rect l="0" t="0" r="0" b="0"/>
          <a:pathLst>
            <a:path>
              <a:moveTo>
                <a:pt x="366576" y="923789"/>
              </a:moveTo>
              <a:arcTo wR="2113336" hR="2113336" stAng="12855297" swAng="1484771"/>
            </a:path>
          </a:pathLst>
        </a:custGeom>
        <a:noFill/>
        <a:ln w="6350" cap="flat" cmpd="sng" algn="ctr">
          <a:solidFill>
            <a:schemeClr val="accent5">
              <a:hueOff val="13973743"/>
              <a:satOff val="-26534"/>
              <a:lumOff val="274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2446EEE-9F74-414C-8CF3-76F72C6C9CBB}" type="datetime1">
              <a:rPr lang="es-ES" smtClean="0"/>
              <a:t>15/06/2020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50423A-8BCE-448E-A97B-03A88B2B12C1}" type="slidenum">
              <a:rPr lang="es-ES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48FC2AD-8B93-45A4-8827-85E82B2F4F55}" type="datetime1">
              <a:rPr lang="es-ES" noProof="0" smtClean="0"/>
              <a:t>15/06/2020</a:t>
            </a:fld>
            <a:endParaRPr lang="es-ES" noProof="0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dirty="0"/>
              <a:t>Editar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F2A70B-78F2-4DCF-B53B-C990D2FAFB8A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9586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5677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65677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Autofit/>
          </a:bodyPr>
          <a:lstStyle>
            <a:lvl1pPr rtl="0">
              <a:defRPr sz="5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256" name="línea" descr="Gráfico de líneas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orma libre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58" name="Forma libre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59" name="Forma libre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0" name="Forma libre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1" name="Forma libre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2" name="Forma libre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3" name="Forma libre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4" name="Forma libre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5" name="Forma libre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6" name="Forma libre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7" name="Forma libre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8" name="Forma libre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9" name="Forma libre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0" name="Forma libre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1" name="Forma libre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2" name="Forma libre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3" name="Forma libre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4" name="Forma libre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5" name="Forma libre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6" name="Forma libre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7" name="Forma libre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8" name="Forma libre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9" name="Forma libre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0" name="Forma libre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1" name="Forma libre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2" name="Forma libre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3" name="Forma libre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4" name="Forma libre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5" name="Forma libre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6" name="Forma libre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7" name="Forma libre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8" name="Forma libre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9" name="Forma libre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0" name="Forma libre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1" name="Forma libre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2" name="Forma libre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3" name="Forma libre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4" name="Forma libre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5" name="Forma libre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6" name="Forma libre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7" name="Forma libre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8" name="Forma libre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9" name="Forma libre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0" name="Forma libre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1" name="Forma libre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2" name="Forma libre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3" name="Forma libre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4" name="Forma libre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5" name="Forma libre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6" name="Forma libre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7" name="Forma libre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8" name="Forma libre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9" name="Forma libre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0" name="Forma libre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1" name="Forma libre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2" name="Forma libre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3" name="Forma libre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4" name="Forma libre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5" name="Forma libre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6" name="Forma libre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7" name="Forma libre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8" name="Forma libre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9" name="Forma libre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0" name="Forma libre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1" name="Forma libre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2" name="Forma libre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3" name="Forma libre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4" name="Forma libre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5" name="Forma libre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6" name="Forma libre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7" name="Forma libre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8" name="Forma libre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9" name="Forma libre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0" name="Forma libre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1" name="Forma libre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2" name="Forma libre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3" name="Forma libre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4" name="Forma libre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5" name="Forma libre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6" name="Forma libre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7" name="Forma libre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8" name="Forma libre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9" name="Forma libre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0" name="Forma libre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1" name="Forma libre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2" name="Forma libre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3" name="Forma libre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4" name="Forma libre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5" name="Forma libre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6" name="Forma libre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7" name="Forma libre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8" name="Forma libre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9" name="Forma libre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0" name="Forma libre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1" name="Forma libre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2" name="Forma libre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3" name="Forma libre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4" name="Forma libre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5" name="Forma libre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6" name="Forma libre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7" name="Forma libre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8" name="Forma libre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9" name="Forma libre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0" name="Forma libre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1" name="Forma libre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2" name="Forma libre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3" name="Forma libre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4" name="Forma libre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5" name="Forma libre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6" name="Forma libre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7" name="Forma libre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8" name="Forma libre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9" name="Forma libre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0" name="Forma libre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1" name="Forma libre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2" name="Forma libre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3" name="Forma libre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4" name="Forma libre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5" name="Forma libre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6" name="Forma libre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7" name="Forma libre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8" name="Forma libre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9" name="Forma libre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7" name="línea" descr="Gráfico de líneas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orma libre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9" name="Forma libre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0" name="Forma libre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1" name="Forma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2" name="Forma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3" name="Forma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4" name="Forma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5" name="Forma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" name="Forma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" name="Forma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" name="Forma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" name="Forma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" name="Forma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" name="Forma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" name="Forma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" name="Forma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4" name="Forma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5" name="Forma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6" name="Forma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7" name="Forma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8" name="Forma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9" name="Forma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0" name="Forma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1" name="Forma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2" name="Forma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3" name="Forma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4" name="Forma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5" name="Forma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6" name="Forma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7" name="Forma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8" name="Forma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9" name="Forma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0" name="Forma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1" name="Forma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2" name="Forma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3" name="Forma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4" name="Forma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5" name="Forma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6" name="Forma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7" name="Forma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8" name="Forma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9" name="Forma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0" name="Forma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1" name="Forma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2" name="Forma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3" name="Forma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4" name="Forma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5" name="Forma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6" name="Forma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7" name="Forma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8" name="Forma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9" name="Forma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0" name="Forma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1" name="Forma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2" name="Forma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3" name="Forma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4" name="Forma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5" name="Forma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6" name="Forma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7" name="Forma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8" name="Forma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9" name="Forma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0" name="Forma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1" name="Forma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2" name="Forma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3" name="Forma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4" name="Forma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5" name="Forma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6" name="Forma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7" name="Forma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8" name="Forma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9" name="Forma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80" name="Forma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81" name="Forma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</p:grp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C8FF09-D8AF-4C50-8128-DD40379012AD}" type="datetime1">
              <a:rPr lang="es-ES" noProof="0" smtClean="0"/>
              <a:t>15/06/2020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7" name="línea" descr="Gráfico de líneas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orma libre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9" name="Forma libre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0" name="Forma libre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1" name="Forma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2" name="Forma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3" name="Forma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4" name="Forma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5" name="Forma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" name="Forma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" name="Forma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" name="Forma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" name="Forma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" name="Forma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" name="Forma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" name="Forma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" name="Forma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4" name="Forma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5" name="Forma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6" name="Forma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7" name="Forma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8" name="Forma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9" name="Forma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0" name="Forma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1" name="Forma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2" name="Forma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3" name="Forma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4" name="Forma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5" name="Forma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6" name="Forma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7" name="Forma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8" name="Forma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9" name="Forma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0" name="Forma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1" name="Forma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2" name="Forma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3" name="Forma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4" name="Forma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5" name="Forma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6" name="Forma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7" name="Forma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8" name="Forma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9" name="Forma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0" name="Forma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1" name="Forma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2" name="Forma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3" name="Forma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4" name="Forma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5" name="Forma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6" name="Forma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7" name="Forma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8" name="Forma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9" name="Forma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0" name="Forma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1" name="Forma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2" name="Forma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3" name="Forma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4" name="Forma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5" name="Forma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6" name="Forma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7" name="Forma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8" name="Forma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9" name="Forma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0" name="Forma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1" name="Forma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2" name="Forma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3" name="Forma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4" name="Forma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5" name="Forma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6" name="Forma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7" name="Forma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8" name="Forma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9" name="Forma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80" name="Forma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81" name="Forma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</p:grp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 rtlCol="0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9CC900-96D5-40F9-AF61-F4C6D43C3F3D}" type="datetime1">
              <a:rPr lang="es-ES" noProof="0" smtClean="0"/>
              <a:t>15/06/2020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167" name="línea" descr="Gráfico de líneas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orma libre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9" name="Forma libre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0" name="Forma libre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1" name="Forma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2" name="Forma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3" name="Forma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4" name="Forma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5" name="Forma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6" name="Forma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7" name="Forma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8" name="Forma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9" name="Forma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0" name="Forma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1" name="Forma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2" name="Forma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3" name="Forma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4" name="Forma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5" name="Forma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6" name="Forma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7" name="Forma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8" name="Forma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9" name="Forma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0" name="Forma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1" name="Forma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2" name="Forma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3" name="Forma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4" name="Forma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5" name="Forma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6" name="Forma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7" name="Forma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8" name="Forma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9" name="Forma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0" name="Forma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1" name="Forma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2" name="Forma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3" name="Forma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4" name="Forma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5" name="Forma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6" name="Forma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7" name="Forma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8" name="Forma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9" name="Forma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0" name="Forma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1" name="Forma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2" name="Forma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3" name="Forma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4" name="Forma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5" name="Forma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6" name="Forma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7" name="Forma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8" name="Forma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9" name="Forma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0" name="Forma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1" name="Forma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2" name="Forma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3" name="Forma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4" name="Forma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5" name="Forma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6" name="Forma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7" name="Forma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8" name="Forma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9" name="Forma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0" name="Forma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1" name="Forma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2" name="Forma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3" name="Forma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4" name="Forma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5" name="Forma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6" name="Forma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7" name="Forma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8" name="Forma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9" name="Forma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40" name="Forma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41" name="Forma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</p:grp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A3C132-6409-4985-9A35-246D7B1A23C4}" type="datetime1">
              <a:rPr lang="es-ES" noProof="0" smtClean="0"/>
              <a:t>15/06/2020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rtlCol="0" anchor="b">
            <a:noAutofit/>
          </a:bodyPr>
          <a:lstStyle>
            <a:lvl1pPr algn="l" rtl="0">
              <a:defRPr sz="4400" b="0" cap="none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255" name="línea" descr="Gráfico de líneas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orma libre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57" name="Forma libre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58" name="Forma libre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59" name="Forma libre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0" name="Forma libre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1" name="Forma libre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2" name="Forma libre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3" name="Forma libre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4" name="Forma libre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5" name="Forma libre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6" name="Forma libre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7" name="Forma libre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8" name="Forma libre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9" name="Forma libre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0" name="Forma libre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1" name="Forma libre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2" name="Forma libre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3" name="Forma libre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4" name="Forma libre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5" name="Forma libre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6" name="Forma libre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7" name="Forma libre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8" name="Forma libre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9" name="Forma libre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0" name="Forma libre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1" name="Forma libre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2" name="Forma libre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3" name="Forma libre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4" name="Forma libre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5" name="Forma libre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6" name="Forma libre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7" name="Forma libre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8" name="Forma libre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9" name="Forma libre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0" name="Forma libre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1" name="Forma libre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2" name="Forma libre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3" name="Forma libre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4" name="Forma libre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5" name="Forma libre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6" name="Forma libre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7" name="Forma libre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8" name="Forma libre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9" name="Forma libre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0" name="Forma libre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1" name="Forma libre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2" name="Forma libre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3" name="Forma libre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4" name="Forma libre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5" name="Forma libre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6" name="Forma libre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7" name="Forma libre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8" name="Forma libre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9" name="Forma libre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0" name="Forma libre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1" name="Forma libre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2" name="Forma libre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3" name="Forma libre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4" name="Forma libre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5" name="Forma libre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6" name="Forma libre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7" name="Forma libre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8" name="Forma libre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9" name="Forma libre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0" name="Forma libre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1" name="Forma libre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2" name="Forma libre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3" name="Forma libre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4" name="Forma libre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5" name="Forma libre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6" name="Forma libre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7" name="Forma libre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8" name="Forma libre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9" name="Forma libre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0" name="Forma libre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1" name="Forma libre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2" name="Forma libre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3" name="Forma libre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4" name="Forma libre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5" name="Forma libre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6" name="Forma libre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7" name="Forma libre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8" name="Forma libre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9" name="Forma libre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0" name="Forma libre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1" name="Forma libre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2" name="Forma libre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3" name="Forma libre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4" name="Forma libre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5" name="Forma libre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6" name="Forma libre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7" name="Forma libre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8" name="Forma libre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9" name="Forma libre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0" name="Forma libre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1" name="Forma libre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2" name="Forma libre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3" name="Forma libre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4" name="Forma libre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5" name="Forma libre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6" name="Forma libre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7" name="Forma libre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8" name="Forma libre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9" name="Forma libre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0" name="Forma libre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1" name="Forma libre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2" name="Forma libre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3" name="Forma libre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4" name="Forma libre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5" name="Forma libre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6" name="Forma libre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7" name="Forma libre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8" name="Forma libre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9" name="Forma libre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0" name="Forma libre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1" name="Forma libre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2" name="Forma libre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3" name="Forma libre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4" name="Forma libre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5" name="Forma libre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6" name="Forma libre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7" name="Forma libre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8" name="Forma libre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98CC77-E625-4286-83EF-134119855922}" type="datetime1">
              <a:rPr lang="es-ES" noProof="0" smtClean="0"/>
              <a:t>15/06/2020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158" name="línea" descr="Gráfico de líneas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orma libre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0" name="Forma libre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1" name="Forma libre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2" name="Forma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3" name="Forma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4" name="Forma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5" name="Forma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6" name="Forma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7" name="Forma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8" name="Forma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9" name="Forma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0" name="Forma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1" name="Forma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2" name="Forma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3" name="Forma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4" name="Forma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5" name="Forma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6" name="Forma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7" name="Forma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8" name="Forma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9" name="Forma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0" name="Forma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1" name="Forma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2" name="Forma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3" name="Forma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4" name="Forma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5" name="Forma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6" name="Forma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7" name="Forma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8" name="Forma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9" name="Forma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0" name="Forma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1" name="Forma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2" name="Forma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3" name="Forma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4" name="Forma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5" name="Forma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6" name="Forma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7" name="Forma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8" name="Forma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9" name="Forma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0" name="Forma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1" name="Forma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2" name="Forma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3" name="Forma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4" name="Forma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5" name="Forma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6" name="Forma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7" name="Forma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8" name="Forma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9" name="Forma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0" name="Forma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1" name="Forma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2" name="Forma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3" name="Forma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4" name="Forma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5" name="Forma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6" name="Forma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7" name="Forma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8" name="Forma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9" name="Forma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0" name="Forma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1" name="Forma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2" name="Forma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3" name="Forma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4" name="Forma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5" name="Forma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6" name="Forma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7" name="Forma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8" name="Forma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9" name="Forma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0" name="Forma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1" name="Forma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2" name="Forma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</p:grp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0C5F9F-4C55-49C9-AA99-D8BD4BFAC71F}" type="datetime1">
              <a:rPr lang="es-ES" noProof="0" smtClean="0"/>
              <a:t>15/06/2020</a:t>
            </a:fld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160" name="línea" descr="Gráfico de líneas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orma libre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2" name="Forma libre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3" name="Forma libre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4" name="Forma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5" name="Forma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6" name="Forma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7" name="Forma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8" name="Forma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9" name="Forma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0" name="Forma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1" name="Forma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2" name="Forma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3" name="Forma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4" name="Forma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5" name="Forma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6" name="Forma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7" name="Forma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8" name="Forma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9" name="Forma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0" name="Forma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1" name="Forma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2" name="Forma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3" name="Forma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4" name="Forma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5" name="Forma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6" name="Forma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7" name="Forma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8" name="Forma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9" name="Forma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0" name="Forma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1" name="Forma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2" name="Forma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3" name="Forma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4" name="Forma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5" name="Forma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6" name="Forma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7" name="Forma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8" name="Forma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9" name="Forma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0" name="Forma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1" name="Forma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2" name="Forma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3" name="Forma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4" name="Forma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5" name="Forma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6" name="Forma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7" name="Forma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8" name="Forma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9" name="Forma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0" name="Forma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1" name="Forma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2" name="Forma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3" name="Forma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4" name="Forma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5" name="Forma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6" name="Forma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7" name="Forma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8" name="Forma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9" name="Forma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0" name="Forma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1" name="Forma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2" name="Forma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3" name="Forma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4" name="Forma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5" name="Forma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6" name="Forma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7" name="Forma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8" name="Forma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9" name="Forma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0" name="Forma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1" name="Forma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2" name="Forma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3" name="Forma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4" name="Forma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</p:grp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781211-42B9-41B3-9A51-0A162BBD3982}" type="datetime1">
              <a:rPr lang="es-ES" noProof="0" smtClean="0"/>
              <a:t>15/06/2020</a:t>
            </a:fld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es-ES" noProof="0"/>
              <a:t>‹Nº›</a:t>
            </a:fld>
            <a:endParaRPr lang="es-ES" noProof="0" dirty="0"/>
          </a:p>
        </p:txBody>
      </p:sp>
      <p:sp>
        <p:nvSpPr>
          <p:cNvPr id="85" name="Marcador de posición de contenido 3"/>
          <p:cNvSpPr>
            <a:spLocks noGrp="1"/>
          </p:cNvSpPr>
          <p:nvPr>
            <p:ph sz="half" idx="13"/>
          </p:nvPr>
        </p:nvSpPr>
        <p:spPr>
          <a:xfrm>
            <a:off x="6246812" y="2819400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grpSp>
        <p:nvGrpSpPr>
          <p:cNvPr id="156" name="línea" descr="Gráfico de líneas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orma libre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58" name="Forma libre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59" name="Forma libre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0" name="Forma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1" name="Forma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2" name="Forma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3" name="Forma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4" name="Forma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5" name="Forma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6" name="Forma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7" name="Forma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8" name="Forma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9" name="Forma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0" name="Forma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1" name="Forma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2" name="Forma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3" name="Forma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4" name="Forma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5" name="Forma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6" name="Forma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7" name="Forma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8" name="Forma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9" name="Forma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0" name="Forma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1" name="Forma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2" name="Forma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3" name="Forma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4" name="Forma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5" name="Forma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6" name="Forma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7" name="Forma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8" name="Forma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9" name="Forma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0" name="Forma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1" name="Forma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2" name="Forma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3" name="Forma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4" name="Forma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5" name="Forma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6" name="Forma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7" name="Forma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8" name="Forma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9" name="Forma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0" name="Forma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1" name="Forma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2" name="Forma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3" name="Forma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4" name="Forma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5" name="Forma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6" name="Forma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7" name="Forma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8" name="Forma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9" name="Forma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0" name="Forma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1" name="Forma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2" name="Forma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3" name="Forma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4" name="Forma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5" name="Forma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6" name="Forma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7" name="Forma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8" name="Forma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9" name="Forma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0" name="Forma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1" name="Forma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2" name="Forma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3" name="Forma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4" name="Forma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5" name="Forma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6" name="Forma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7" name="Forma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8" name="Forma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9" name="Forma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0" name="Forma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</p:grp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B59DA42-E439-4859-B0CA-9A30B62EDB51}" type="datetime1">
              <a:rPr lang="es-ES" smtClean="0"/>
              <a:pPr/>
              <a:t>15/06/2020</a:t>
            </a:fld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0918031" y="6400801"/>
            <a:ext cx="1143002" cy="276226"/>
          </a:xfrm>
        </p:spPr>
        <p:txBody>
          <a:bodyPr rtlCol="0"/>
          <a:lstStyle>
            <a:lvl1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5BA54BD-C84D-46CE-8B72-31BFB26ABA43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5F2741-9DF4-41B3-8A98-19C48AF89082}" type="datetime1">
              <a:rPr lang="es-ES" noProof="0" smtClean="0"/>
              <a:t>15/06/2020</a:t>
            </a:fld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ES" noProof="0" dirty="0"/>
          </a:p>
        </p:txBody>
      </p:sp>
      <p:grpSp>
        <p:nvGrpSpPr>
          <p:cNvPr id="615" name="marco" descr="Gráfico de cuadro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upo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upo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orma libre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orma libre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orma libre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orma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orma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orma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orma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orma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orma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orma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orma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orma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orma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orma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orma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orma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orma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orma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orma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orma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orma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orma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orma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orma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orma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orma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orma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orma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orma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orma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orma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orma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orma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orma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orma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orma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orma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orma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orma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orma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orma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orma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orma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orma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orma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orma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orma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orma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orma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orma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orma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orma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orma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orma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orma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orma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orma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orma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orma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orma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orma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orma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orma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orma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orma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orma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orma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orma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orma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orma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orma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orma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orma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Forma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upo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orma libre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orma libre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orma libre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orma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orma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orma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orma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orma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orma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orma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orma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orma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orma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orma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orma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orma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orma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orma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orma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orma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orma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orma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orma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orma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orma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orma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orma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orma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orma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orma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orma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orma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orma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orma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orma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orma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orma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orma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orma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orma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orma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orma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orma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orma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orma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orma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orma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orma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orma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orma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orma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orma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orma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orma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orma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orma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orma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orma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orma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orma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orma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orma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orma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orma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orma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orma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orma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orma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orma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orma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orma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orma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orma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Forma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upo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upo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orma libre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orma libre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orma libre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orma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orma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orma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orma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orma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orma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orma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orma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orma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orma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orma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orma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orma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orma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orma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orma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orma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orma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orma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orma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orma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orma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orma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orma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orma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orma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orma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orma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orma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orma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orma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orma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orma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orma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orma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orma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orma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orma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orma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orma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orma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orma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orma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orma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orma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orma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orma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orma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orma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orma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orma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orma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orma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orma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orma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orma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orma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orma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orma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orma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orma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orma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orma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orma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orma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orma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orma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orma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orma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orma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Forma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upo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orma libre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orma libre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orma libre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orma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orma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orma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orma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orma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orma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orma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orma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orma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orma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orma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orma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orma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orma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orma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orma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orma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orma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orma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orma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orma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orma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orma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orma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orma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orma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orma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orma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orma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orma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orma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orma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orma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orma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orma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orma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orma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orma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orma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orma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orma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orma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orma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orma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orma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orma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orma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orma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orma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orma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orma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orma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orma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orma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orma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orma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orma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orma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orma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orma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orma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orma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orma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orma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orma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orma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orma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orma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orma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orma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Forma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1A00F6-5B58-4B31-84DD-357928944A5F}" type="datetime1">
              <a:rPr lang="es-ES" noProof="0" smtClean="0"/>
              <a:t>15/06/2020</a:t>
            </a:fld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imagen 2" descr="Marcador de posición vacío para agregar una imagen. Haga clic en el marcador de posición y seleccione la imagen que quiera agregar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grpSp>
        <p:nvGrpSpPr>
          <p:cNvPr id="614" name="marco" descr="Gráfico de cuadro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upo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upo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orma libre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Forma libre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orma libre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orma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orma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orma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orma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orma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orma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orma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orma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orma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orma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orma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orma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orma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orma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orma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orma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orma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orma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orma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orma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orma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orma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orma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orma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orma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orma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orma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orma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orma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orma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orma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orma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orma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orma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orma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orma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orma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orma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orma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orma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orma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orma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orma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orma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orma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orma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orma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orma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orma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orma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orma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orma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orma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orma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orma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orma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orma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orma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orma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orma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orma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orma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orma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orma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orma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orma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orma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orma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orma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orma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orma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upo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orma libre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Forma libre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orma libre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orma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orma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orma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orma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orma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orma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orma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orma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orma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orma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orma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orma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orma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orma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orma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orma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orma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orma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orma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orma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orma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orma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orma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orma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orma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orma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orma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orma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orma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orma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orma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orma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orma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orma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orma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orma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orma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orma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orma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orma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orma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orma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orma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orma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orma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orma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orma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orma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orma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orma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orma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orma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orma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orma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orma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orma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orma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orma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orma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orma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orma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orma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orma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orma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orma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orma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orma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orma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orma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orma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orma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upo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upo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orma libre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Forma libre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orma libre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orma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orma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orma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orma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orma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orma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orma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orma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orma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orma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orma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orma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orma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orma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orma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orma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orma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orma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orma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orma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orma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orma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orma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orma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orma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orma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orma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orma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orma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orma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orma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orma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orma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orma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orma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orma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orma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orma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orma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orma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orma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orma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orma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orma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orma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orma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orma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orma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orma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orma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orma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orma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orma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orma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orma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orma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orma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orma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orma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orma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orma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orma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orma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orma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orma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orma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orma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orma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orma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orma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orma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upo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orma libre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Forma libre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orma libre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orma libre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orma libre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orma libre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orma libre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orma libre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orma libre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orma libre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orma libre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orma libre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orma libre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orma libre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orma libre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orma libre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orma libre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orma libre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orma libre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orma libre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orma libre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orma libre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orma libre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orma libre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orma libre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orma libre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orma libre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orma libre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orma libre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orma libre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orma libre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orma libre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orma libre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orma libre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orma libre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orma libre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orma libre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orma libre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orma libre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orma libre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orma libre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orma libre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orma libre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orma libre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orma libre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orma libre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orma libre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orma libre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orma libre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orma libre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orma libre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orma libre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orma libre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orma libre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orma libre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orma libre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orma libre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orma libre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orma libre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orma libre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orma libre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orma libre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orma libre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orma libre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orma libre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orma libre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orma libre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orma libre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orma libre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orma libre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orma libre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orma libre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orma libre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orma libre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0A6339-DEEB-4B01-B277-49D2B824A227}" type="datetime1">
              <a:rPr lang="es-ES" noProof="0" smtClean="0"/>
              <a:t>15/06/2020</a:t>
            </a:fld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dirty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0373A2E-6E10-4B4B-9C52-2357F04D3ECA}" type="datetime1">
              <a:rPr lang="es-ES" noProof="0" smtClean="0"/>
              <a:t>15/06/2020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712050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5BA54BD-C84D-46CE-8B72-31BFB26ABA43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10.m4a"/><Relationship Id="rId7" Type="http://schemas.openxmlformats.org/officeDocument/2006/relationships/diagramQuickStyle" Target="../diagrams/quickStyle1.xml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.xml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dx.doi.org/10.6018/red/54/11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oi.org/10.13140/RG.2.1.3056.5521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s://n9.cl/shabk" TargetMode="External"/><Relationship Id="rId5" Type="http://schemas.openxmlformats.org/officeDocument/2006/relationships/hyperlink" Target="https://n9.cl/57fp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cutt.ly/IyRVH4e" TargetMode="External"/><Relationship Id="rId9" Type="http://schemas.openxmlformats.org/officeDocument/2006/relationships/hyperlink" Target="https://cutt.ly/ByDAm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mailto:UO251152@uniovi.es" TargetMode="Externa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25860" y="2808498"/>
            <a:ext cx="10332639" cy="1608905"/>
          </a:xfrm>
        </p:spPr>
        <p:txBody>
          <a:bodyPr rtlCol="0"/>
          <a:lstStyle/>
          <a:p>
            <a:pPr algn="ctr"/>
            <a:r>
              <a:rPr lang="es-ES" sz="4000" dirty="0"/>
              <a:t>Creación de ambientes de aprendizaje de Pensamiento Computacional en Educación Infantil y Primaria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88972" y="4725144"/>
            <a:ext cx="10116615" cy="1440160"/>
          </a:xfrm>
        </p:spPr>
        <p:txBody>
          <a:bodyPr rtlCol="0">
            <a:normAutofit fontScale="85000" lnSpcReduction="20000"/>
          </a:bodyPr>
          <a:lstStyle/>
          <a:p>
            <a:pPr algn="ctr" rtl="0">
              <a:lnSpc>
                <a:spcPct val="110000"/>
              </a:lnSpc>
              <a:spcAft>
                <a:spcPts val="600"/>
              </a:spcAft>
            </a:pP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>
              <a:lnSpc>
                <a:spcPct val="110000"/>
              </a:lnSpc>
              <a:spcAft>
                <a:spcPts val="600"/>
              </a:spcAft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Alumna: Alejandra Rodríguez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Villamediana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>
              <a:lnSpc>
                <a:spcPct val="110000"/>
              </a:lnSpc>
              <a:spcAft>
                <a:spcPts val="600"/>
              </a:spcAft>
            </a:pPr>
            <a:r>
              <a:rPr lang="es-ES" dirty="0"/>
              <a:t>Tutora: Mª Ángeles Pascual Sevillano</a:t>
            </a:r>
          </a:p>
          <a:p>
            <a:pPr algn="ctr" rtl="0">
              <a:lnSpc>
                <a:spcPct val="110000"/>
              </a:lnSpc>
              <a:spcAft>
                <a:spcPts val="600"/>
              </a:spcAft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Curso 2020/21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854052" y="551146"/>
            <a:ext cx="6092825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E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Máster Universitario Investigación e Innovación en Educación Infantil y Primaria</a:t>
            </a:r>
          </a:p>
          <a:p>
            <a:pPr algn="ctr"/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TRABAJO FIN DE MÁSTER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C804587-A490-46D3-8894-221614AAF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28" y="316993"/>
            <a:ext cx="1909588" cy="208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91625B1-0C8D-44F0-8DCB-BDAEDFAE3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6525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p:transition spd="slow" advTm="1309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521F7F-4D61-44BF-8AA7-F0850A024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Metodología: Procedimiento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28603A7-39A6-471A-9AE3-2A6267EA7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s-ES" noProof="0" smtClean="0"/>
              <a:t>10</a:t>
            </a:fld>
            <a:endParaRPr lang="es-ES" noProof="0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0BA8E431-A0E6-4C38-A7C6-D43865F8AE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2749498"/>
              </p:ext>
            </p:extLst>
          </p:nvPr>
        </p:nvGraphicFramePr>
        <p:xfrm>
          <a:off x="1197868" y="1628800"/>
          <a:ext cx="9361040" cy="4954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D7F3A79-7C3A-4632-BE72-3BE8540253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6525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601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612">
        <p:fade/>
      </p:transition>
    </mc:Choice>
    <mc:Fallback xmlns="">
      <p:transition spd="med" advTm="366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A0E879-9D53-4CC7-861B-8757E1CEC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Metodología: Instrumentos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D0D6832-1972-4941-ABA1-D27EDAEE5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s-ES" noProof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s-ES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284ACF93-78C8-447F-A22A-A0A787C6AE81}"/>
              </a:ext>
            </a:extLst>
          </p:cNvPr>
          <p:cNvSpPr/>
          <p:nvPr/>
        </p:nvSpPr>
        <p:spPr>
          <a:xfrm>
            <a:off x="1522414" y="2132856"/>
            <a:ext cx="3024335" cy="1560075"/>
          </a:xfrm>
          <a:prstGeom prst="round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Cualitativo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CCB01713-E901-4B50-9EE3-24990F347C73}"/>
              </a:ext>
            </a:extLst>
          </p:cNvPr>
          <p:cNvSpPr/>
          <p:nvPr/>
        </p:nvSpPr>
        <p:spPr>
          <a:xfrm>
            <a:off x="1558927" y="4530387"/>
            <a:ext cx="2987822" cy="1560075"/>
          </a:xfrm>
          <a:prstGeom prst="round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Cuantitativo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5BD2F2F-4818-4FAD-A1D2-B49B5C453717}"/>
              </a:ext>
            </a:extLst>
          </p:cNvPr>
          <p:cNvSpPr/>
          <p:nvPr/>
        </p:nvSpPr>
        <p:spPr>
          <a:xfrm>
            <a:off x="5032548" y="2718918"/>
            <a:ext cx="936104" cy="504056"/>
          </a:xfrm>
          <a:prstGeom prst="rightArrow">
            <a:avLst/>
          </a:prstGeom>
          <a:solidFill>
            <a:schemeClr val="tx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F0AA4568-9440-4193-9AF5-C3A60380F7B8}"/>
              </a:ext>
            </a:extLst>
          </p:cNvPr>
          <p:cNvSpPr/>
          <p:nvPr/>
        </p:nvSpPr>
        <p:spPr>
          <a:xfrm>
            <a:off x="5230316" y="5070447"/>
            <a:ext cx="936104" cy="504056"/>
          </a:xfrm>
          <a:prstGeom prst="rightArrow">
            <a:avLst/>
          </a:prstGeom>
          <a:solidFill>
            <a:schemeClr val="tx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A639C065-1345-4F4B-9E98-EF1B959F0696}"/>
              </a:ext>
            </a:extLst>
          </p:cNvPr>
          <p:cNvSpPr/>
          <p:nvPr/>
        </p:nvSpPr>
        <p:spPr>
          <a:xfrm>
            <a:off x="6454451" y="2177330"/>
            <a:ext cx="4211959" cy="17557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Registro observación</a:t>
            </a:r>
          </a:p>
          <a:p>
            <a:pPr algn="ctr"/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(Rodríguez, 2020)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654DCF73-4E3B-4C5A-8592-7D158637AC0D}"/>
              </a:ext>
            </a:extLst>
          </p:cNvPr>
          <p:cNvSpPr/>
          <p:nvPr/>
        </p:nvSpPr>
        <p:spPr>
          <a:xfrm>
            <a:off x="6598468" y="4334736"/>
            <a:ext cx="4067942" cy="17557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Encuesta opinión profesorado</a:t>
            </a:r>
          </a:p>
          <a:p>
            <a:pPr algn="ctr"/>
            <a:r>
              <a:rPr lang="es-E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(Ministerio de Educación y FP, 2017)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C4167C0-913D-42CF-83E8-EF19AC320A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6525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650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622">
        <p:fade/>
      </p:transition>
    </mc:Choice>
    <mc:Fallback xmlns="">
      <p:transition spd="med" advTm="296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86D1BD-8437-468A-8977-73B79BA54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Instrumento: Registro de observación del ambiente de aprendizaje basado en pensamiento computacional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C099E24-2163-439A-B21E-E6B63E4D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s-ES" noProof="0" smtClean="0"/>
              <a:t>12</a:t>
            </a:fld>
            <a:endParaRPr lang="es-ES" noProof="0" dirty="0"/>
          </a:p>
        </p:txBody>
      </p:sp>
      <p:pic>
        <p:nvPicPr>
          <p:cNvPr id="9" name="Imagen 8" descr="Imagen de la pantalla de un celular con letras&#10;&#10;Descripción generada automáticamente">
            <a:extLst>
              <a:ext uri="{FF2B5EF4-FFF2-40B4-BE49-F238E27FC236}">
                <a16:creationId xmlns:a16="http://schemas.microsoft.com/office/drawing/2014/main" id="{2A30437F-DD52-4D42-96FE-3DAEF4A188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40" y="1647155"/>
            <a:ext cx="3492493" cy="493620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E3FB0FD-7B3B-48A8-9BE9-0393EA4E5B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4" y="1627859"/>
            <a:ext cx="3492493" cy="493620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A1E3248-EC6A-4926-849E-56E5B114E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6525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783">
        <p:fade/>
      </p:transition>
    </mc:Choice>
    <mc:Fallback xmlns="">
      <p:transition spd="med" advTm="547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2EC7F61-F239-4DBF-9E6A-90EEFB4FA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Intrumento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Encuesta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opinión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profesorado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sobre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pensamiento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computacional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 aula</a:t>
            </a:r>
          </a:p>
        </p:txBody>
      </p:sp>
      <p:pic>
        <p:nvPicPr>
          <p:cNvPr id="9" name="Imagen 8" descr="Una 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E8ACE2FD-E27D-40F1-9CC5-49E8D940F0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40" y="1752464"/>
            <a:ext cx="3439674" cy="4861730"/>
          </a:xfrm>
          <a:prstGeom prst="rect">
            <a:avLst/>
          </a:prstGeom>
          <a:noFill/>
        </p:spPr>
      </p:pic>
      <p:pic>
        <p:nvPicPr>
          <p:cNvPr id="11" name="Marcador de contenido 10" descr="Imagen que contiene texto&#10;&#10;Descripción generada automáticamente">
            <a:extLst>
              <a:ext uri="{FF2B5EF4-FFF2-40B4-BE49-F238E27FC236}">
                <a16:creationId xmlns:a16="http://schemas.microsoft.com/office/drawing/2014/main" id="{0588C0DF-A3FA-46DA-A40B-B1CDCE92D1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638" y="1752641"/>
            <a:ext cx="3439673" cy="4861553"/>
          </a:xfr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102B773-891C-4C18-BAF3-67C7D2A70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23412" y="6400801"/>
            <a:ext cx="1143002" cy="276226"/>
          </a:xfrm>
        </p:spPr>
        <p:txBody>
          <a:bodyPr anchor="ctr">
            <a:normAutofit fontScale="85000" lnSpcReduction="20000"/>
          </a:bodyPr>
          <a:lstStyle/>
          <a:p>
            <a:pPr rtl="0">
              <a:spcAft>
                <a:spcPts val="600"/>
              </a:spcAft>
            </a:pPr>
            <a:fld id="{25BA54BD-C84D-46CE-8B72-31BFB26ABA43}" type="slidenum">
              <a:rPr lang="es-ES" noProof="0" smtClean="0"/>
              <a:pPr rtl="0">
                <a:spcAft>
                  <a:spcPts val="600"/>
                </a:spcAft>
              </a:pPr>
              <a:t>13</a:t>
            </a:fld>
            <a:endParaRPr lang="es-ES" noProof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AB9361-208B-431F-A8C6-EAE75E35B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6525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0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44">
        <p:fade/>
      </p:transition>
    </mc:Choice>
    <mc:Fallback xmlns="">
      <p:transition spd="med" advTm="263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E8DA27-A6C3-4BF5-8C32-BF5C64C24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los datos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2655BC7-2699-455B-83B8-F7CFCE714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s-ES" noProof="0" smtClean="0"/>
              <a:t>14</a:t>
            </a:fld>
            <a:endParaRPr lang="es-ES" noProof="0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17915C16-F6C7-4960-88D5-C3B82309EF84}"/>
              </a:ext>
            </a:extLst>
          </p:cNvPr>
          <p:cNvSpPr/>
          <p:nvPr/>
        </p:nvSpPr>
        <p:spPr>
          <a:xfrm>
            <a:off x="1522414" y="2423567"/>
            <a:ext cx="2627782" cy="936104"/>
          </a:xfrm>
          <a:prstGeom prst="round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Registro de observación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2B59BD-0456-43F3-A431-C2A62ADA0317}"/>
              </a:ext>
            </a:extLst>
          </p:cNvPr>
          <p:cNvSpPr/>
          <p:nvPr/>
        </p:nvSpPr>
        <p:spPr>
          <a:xfrm>
            <a:off x="5637187" y="2446362"/>
            <a:ext cx="2195734" cy="10736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E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EXCELL</a:t>
            </a:r>
          </a:p>
          <a:p>
            <a:pPr algn="ctr">
              <a:lnSpc>
                <a:spcPct val="150000"/>
              </a:lnSpc>
            </a:pPr>
            <a:r>
              <a:rPr lang="es-E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AQUAD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0BA326EB-87A5-4A7F-97D5-7982A2EA869A}"/>
              </a:ext>
            </a:extLst>
          </p:cNvPr>
          <p:cNvSpPr/>
          <p:nvPr/>
        </p:nvSpPr>
        <p:spPr>
          <a:xfrm>
            <a:off x="1523530" y="5085184"/>
            <a:ext cx="2626666" cy="804738"/>
          </a:xfrm>
          <a:prstGeom prst="round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Opinión de los docentes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A333D879-D9C3-4C76-99B8-F1EFD1361EFA}"/>
              </a:ext>
            </a:extLst>
          </p:cNvPr>
          <p:cNvSpPr/>
          <p:nvPr/>
        </p:nvSpPr>
        <p:spPr>
          <a:xfrm>
            <a:off x="5734372" y="5085184"/>
            <a:ext cx="2195734" cy="8047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SPSS</a:t>
            </a:r>
          </a:p>
        </p:txBody>
      </p:sp>
      <p:sp>
        <p:nvSpPr>
          <p:cNvPr id="10" name="Abrir llave 9">
            <a:extLst>
              <a:ext uri="{FF2B5EF4-FFF2-40B4-BE49-F238E27FC236}">
                <a16:creationId xmlns:a16="http://schemas.microsoft.com/office/drawing/2014/main" id="{D422D237-5737-4642-BC7C-47F6AED77CC4}"/>
              </a:ext>
            </a:extLst>
          </p:cNvPr>
          <p:cNvSpPr/>
          <p:nvPr/>
        </p:nvSpPr>
        <p:spPr>
          <a:xfrm>
            <a:off x="4942284" y="1844824"/>
            <a:ext cx="360040" cy="2160240"/>
          </a:xfrm>
          <a:prstGeom prst="leftBrace">
            <a:avLst/>
          </a:prstGeom>
          <a:ln w="25400">
            <a:solidFill>
              <a:schemeClr val="tx1">
                <a:lumMod val="9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067AF5DD-0E0C-4B98-9F5C-0275FB76796D}"/>
              </a:ext>
            </a:extLst>
          </p:cNvPr>
          <p:cNvSpPr/>
          <p:nvPr/>
        </p:nvSpPr>
        <p:spPr>
          <a:xfrm>
            <a:off x="4487409" y="5146833"/>
            <a:ext cx="1004589" cy="681440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E1562C9E-6DB4-4A48-9E29-68802849E913}"/>
              </a:ext>
            </a:extLst>
          </p:cNvPr>
          <p:cNvSpPr/>
          <p:nvPr/>
        </p:nvSpPr>
        <p:spPr>
          <a:xfrm>
            <a:off x="9296783" y="5060050"/>
            <a:ext cx="2195734" cy="8047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descriptivo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F275D27C-5DFD-4A66-AAC0-C4EFC4DB6B38}"/>
              </a:ext>
            </a:extLst>
          </p:cNvPr>
          <p:cNvSpPr/>
          <p:nvPr/>
        </p:nvSpPr>
        <p:spPr>
          <a:xfrm>
            <a:off x="9301808" y="2580815"/>
            <a:ext cx="2195734" cy="8047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Booleano</a:t>
            </a:r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7574FBAE-F5B8-432D-BB57-730E684EBB97}"/>
              </a:ext>
            </a:extLst>
          </p:cNvPr>
          <p:cNvSpPr/>
          <p:nvPr/>
        </p:nvSpPr>
        <p:spPr>
          <a:xfrm>
            <a:off x="8128508" y="5208482"/>
            <a:ext cx="1004589" cy="681440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0438FD8A-5FDE-4921-A96D-802DF427DB48}"/>
              </a:ext>
            </a:extLst>
          </p:cNvPr>
          <p:cNvSpPr/>
          <p:nvPr/>
        </p:nvSpPr>
        <p:spPr>
          <a:xfrm>
            <a:off x="8128507" y="2678231"/>
            <a:ext cx="1004589" cy="681440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899BB259-567B-4438-80BB-C3086DDBDA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6525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496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362">
        <p:fade/>
      </p:transition>
    </mc:Choice>
    <mc:Fallback xmlns="">
      <p:transition spd="med" advTm="313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37FF82-1454-46A6-B29F-FA93A6AC1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 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067D90B-22EA-4FFC-9623-B09E7EB5C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5812" y="1998198"/>
            <a:ext cx="7776864" cy="2311648"/>
          </a:xfrm>
        </p:spPr>
        <p:txBody>
          <a:bodyPr>
            <a:normAutofit lnSpcReduction="10000"/>
          </a:bodyPr>
          <a:lstStyle/>
          <a:p>
            <a:pPr lvl="0"/>
            <a:r>
              <a:rPr lang="es-ES" sz="2800" dirty="0"/>
              <a:t>Aumento importancia PC</a:t>
            </a:r>
          </a:p>
          <a:p>
            <a:pPr lvl="0"/>
            <a:r>
              <a:rPr lang="es-ES" sz="2800" dirty="0"/>
              <a:t>Integración Curriculum</a:t>
            </a:r>
          </a:p>
          <a:p>
            <a:pPr lvl="0"/>
            <a:r>
              <a:rPr lang="es-ES" sz="2800" dirty="0"/>
              <a:t>Escala literatura ambientes de aprendizaje</a:t>
            </a:r>
          </a:p>
          <a:p>
            <a:pPr lvl="0"/>
            <a:r>
              <a:rPr lang="es-ES" sz="2800" dirty="0"/>
              <a:t>Mayor formación docente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03ED05D-896A-4CE9-A29D-0CC73F43E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s-ES" noProof="0" smtClean="0"/>
              <a:t>15</a:t>
            </a:fld>
            <a:endParaRPr lang="es-ES" noProof="0" dirty="0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51D12D46-7C4F-4E04-B16E-9D060D932202}"/>
              </a:ext>
            </a:extLst>
          </p:cNvPr>
          <p:cNvSpPr/>
          <p:nvPr/>
        </p:nvSpPr>
        <p:spPr>
          <a:xfrm>
            <a:off x="837828" y="2420888"/>
            <a:ext cx="2448272" cy="922288"/>
          </a:xfrm>
          <a:prstGeom prst="round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 </a:t>
            </a:r>
            <a:r>
              <a:rPr lang="es-E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E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endParaRPr lang="es-E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38E01AF1-9000-4B81-A986-C329D42622B8}"/>
              </a:ext>
            </a:extLst>
          </p:cNvPr>
          <p:cNvSpPr/>
          <p:nvPr/>
        </p:nvSpPr>
        <p:spPr>
          <a:xfrm>
            <a:off x="837828" y="4753411"/>
            <a:ext cx="2448272" cy="922288"/>
          </a:xfrm>
          <a:prstGeom prst="round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Ministerio de Educación y FP</a:t>
            </a:r>
          </a:p>
        </p:txBody>
      </p:sp>
      <p:sp>
        <p:nvSpPr>
          <p:cNvPr id="16" name="Abrir llave 15">
            <a:extLst>
              <a:ext uri="{FF2B5EF4-FFF2-40B4-BE49-F238E27FC236}">
                <a16:creationId xmlns:a16="http://schemas.microsoft.com/office/drawing/2014/main" id="{7C7743CB-DAFE-4AC3-86E1-2EA007E258C0}"/>
              </a:ext>
            </a:extLst>
          </p:cNvPr>
          <p:cNvSpPr/>
          <p:nvPr/>
        </p:nvSpPr>
        <p:spPr>
          <a:xfrm>
            <a:off x="3629828" y="4581128"/>
            <a:ext cx="448359" cy="1900016"/>
          </a:xfrm>
          <a:prstGeom prst="leftBrace">
            <a:avLst>
              <a:gd name="adj1" fmla="val 8333"/>
              <a:gd name="adj2" fmla="val 42401"/>
            </a:avLst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Abrir llave 16">
            <a:extLst>
              <a:ext uri="{FF2B5EF4-FFF2-40B4-BE49-F238E27FC236}">
                <a16:creationId xmlns:a16="http://schemas.microsoft.com/office/drawing/2014/main" id="{4BCE26D7-E764-4017-BF7C-BD9C6C6AC6BB}"/>
              </a:ext>
            </a:extLst>
          </p:cNvPr>
          <p:cNvSpPr/>
          <p:nvPr/>
        </p:nvSpPr>
        <p:spPr>
          <a:xfrm>
            <a:off x="3798116" y="1998216"/>
            <a:ext cx="406400" cy="2159248"/>
          </a:xfrm>
          <a:prstGeom prst="leftBrac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Marcador de contenido 5">
            <a:extLst>
              <a:ext uri="{FF2B5EF4-FFF2-40B4-BE49-F238E27FC236}">
                <a16:creationId xmlns:a16="http://schemas.microsoft.com/office/drawing/2014/main" id="{553142C4-6E83-4A3E-9EFC-61F06F16A3D1}"/>
              </a:ext>
            </a:extLst>
          </p:cNvPr>
          <p:cNvSpPr txBox="1">
            <a:spLocks/>
          </p:cNvSpPr>
          <p:nvPr/>
        </p:nvSpPr>
        <p:spPr>
          <a:xfrm>
            <a:off x="4217790" y="4067209"/>
            <a:ext cx="7637262" cy="2634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2800" dirty="0"/>
          </a:p>
          <a:p>
            <a:r>
              <a:rPr lang="es-ES" sz="2800" dirty="0"/>
              <a:t>Scratch lenguaje de programación más usado</a:t>
            </a:r>
          </a:p>
          <a:p>
            <a:r>
              <a:rPr lang="es-ES" sz="2800" dirty="0"/>
              <a:t>Trabajar PC de forma transversal</a:t>
            </a:r>
          </a:p>
          <a:p>
            <a:r>
              <a:rPr lang="es-ES" sz="2800" dirty="0"/>
              <a:t>Apoyos desde la Administración</a:t>
            </a:r>
          </a:p>
          <a:p>
            <a:endParaRPr lang="es-ES" dirty="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E7460D0F-F188-49BD-BDD1-62687E1168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6525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833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8094">
        <p:fade/>
      </p:transition>
    </mc:Choice>
    <mc:Fallback xmlns="">
      <p:transition spd="med" advTm="980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 build="p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6293A4-64B1-4B3F-9046-247FF427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Referencias bibliográficas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16D920-5BE6-447F-9BDC-B20AE082F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Kong, S. C. y Lao, C. C. (2017) Computational Thinking Development through Programmable Robotics Activities in STEM Education in Primary Schools. </a:t>
            </a:r>
            <a:r>
              <a:rPr lang="en-US" i="1" dirty="0"/>
              <a:t>25TH International Conference on Computers in Education (ICCE 2017): Technology and Innovation: Computer-Based Educational Systems for the 21ST century</a:t>
            </a:r>
            <a:r>
              <a:rPr lang="en-US" dirty="0"/>
              <a:t>. Christchurch, New Zealand. </a:t>
            </a:r>
            <a:r>
              <a:rPr lang="en-US" dirty="0">
                <a:hlinkClick r:id="rId4"/>
              </a:rPr>
              <a:t>https://cutt.ly/IyRVH4e</a:t>
            </a:r>
            <a:r>
              <a:rPr lang="en-US" dirty="0"/>
              <a:t>  </a:t>
            </a:r>
            <a:endParaRPr lang="es-ES" dirty="0"/>
          </a:p>
          <a:p>
            <a:r>
              <a:rPr lang="es-ES" dirty="0"/>
              <a:t>Ministerio de Educación y Formación Profesional (2017). Programación, robótica y pensamiento computacional en el aula: Situación en España y propuesta normativa. </a:t>
            </a:r>
            <a:r>
              <a:rPr lang="es-ES" dirty="0">
                <a:hlinkClick r:id="rId5"/>
              </a:rPr>
              <a:t>https://n9.cl/57fp</a:t>
            </a:r>
            <a:r>
              <a:rPr lang="es-ES" dirty="0"/>
              <a:t> </a:t>
            </a:r>
          </a:p>
          <a:p>
            <a:r>
              <a:rPr lang="es-ES" dirty="0"/>
              <a:t>Orden ECD/65/2015, de 21 de enero, por la que se describen las relaciones entre las competencias, los contenidos y los criterios de evaluación de la educación primaria, la educación secundaria obligatoria y el bachillerato. </a:t>
            </a:r>
            <a:r>
              <a:rPr lang="es-ES" i="1" dirty="0"/>
              <a:t>Boletín Oficial del Estado,25, </a:t>
            </a:r>
            <a:r>
              <a:rPr lang="es-ES" dirty="0"/>
              <a:t>de 29 enero de 2015. </a:t>
            </a:r>
            <a:r>
              <a:rPr lang="es-ES" dirty="0">
                <a:hlinkClick r:id="rId6"/>
              </a:rPr>
              <a:t>https://n9.cl/shabk</a:t>
            </a:r>
            <a:r>
              <a:rPr lang="es-ES" dirty="0"/>
              <a:t>  </a:t>
            </a:r>
          </a:p>
          <a:p>
            <a:r>
              <a:rPr lang="es-ES" dirty="0"/>
              <a:t>Román-González, M, Pérez, J.C y Jiménez, C. (2015). Test de Pensamiento Computacional: diseño y psicometría general </a:t>
            </a:r>
            <a:r>
              <a:rPr lang="es-ES" i="1" dirty="0"/>
              <a:t>III Congreso Internacional sobre Aprendizaje, Innovación y Competitividad </a:t>
            </a:r>
            <a:r>
              <a:rPr lang="es-ES" dirty="0"/>
              <a:t>(CINAIC 2015). </a:t>
            </a:r>
            <a:r>
              <a:rPr lang="es-ES" dirty="0">
                <a:hlinkClick r:id="rId7"/>
              </a:rPr>
              <a:t>https://doi.org/10.13140/RG.2.1.3056.5521</a:t>
            </a:r>
            <a:r>
              <a:rPr lang="es-ES" dirty="0"/>
              <a:t>  </a:t>
            </a:r>
          </a:p>
          <a:p>
            <a:r>
              <a:rPr lang="es-ES" dirty="0" err="1"/>
              <a:t>Vilhete</a:t>
            </a:r>
            <a:r>
              <a:rPr lang="es-ES" dirty="0"/>
              <a:t>, J. y Villalba, K.O. (2017). Educación y robótica educativa. </a:t>
            </a:r>
            <a:r>
              <a:rPr lang="es-ES" i="1" dirty="0"/>
              <a:t>RED. Revista de Educación a Distancia. 54</a:t>
            </a:r>
            <a:r>
              <a:rPr lang="es-ES" dirty="0"/>
              <a:t>, 11. </a:t>
            </a:r>
            <a:r>
              <a:rPr lang="es-ES" dirty="0">
                <a:hlinkClick r:id="rId8"/>
              </a:rPr>
              <a:t>http://dx.doi.org/10.6018/red/54/11</a:t>
            </a:r>
            <a:r>
              <a:rPr lang="es-ES" dirty="0"/>
              <a:t>  </a:t>
            </a:r>
            <a:endParaRPr lang="en-US" dirty="0"/>
          </a:p>
          <a:p>
            <a:r>
              <a:rPr lang="en-US" dirty="0"/>
              <a:t>Wing, J.M (2006). Computational Thinking. </a:t>
            </a:r>
            <a:r>
              <a:rPr lang="en-US" i="1" dirty="0"/>
              <a:t>Communications of the ACM, 49 </a:t>
            </a:r>
            <a:r>
              <a:rPr lang="en-US" dirty="0"/>
              <a:t>(3), 33-35. </a:t>
            </a:r>
            <a:r>
              <a:rPr lang="en-US" dirty="0">
                <a:hlinkClick r:id="rId9"/>
              </a:rPr>
              <a:t>https://cutt.ly/ByDAmML</a:t>
            </a:r>
            <a:r>
              <a:rPr lang="en-US" dirty="0"/>
              <a:t>  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28C57B2-A27A-40BF-97D7-75A31D2AB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s-ES" noProof="0" smtClean="0"/>
              <a:t>16</a:t>
            </a:fld>
            <a:endParaRPr lang="es-ES" noProof="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4C42253-9204-44DF-96A1-A159C8401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6525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0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600">
        <p:fade/>
      </p:transition>
    </mc:Choice>
    <mc:Fallback xmlns="">
      <p:transition spd="med" advTm="28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FC4D10C-8B91-4DCF-B6F5-2216F6C1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852" y="1834755"/>
            <a:ext cx="7776864" cy="1586024"/>
          </a:xfrm>
        </p:spPr>
        <p:txBody>
          <a:bodyPr/>
          <a:lstStyle/>
          <a:p>
            <a:pPr algn="ctr"/>
            <a:r>
              <a:rPr lang="es-ES" sz="11500" dirty="0">
                <a:latin typeface="Bodoni MT Condensed" panose="02070606080606020203" pitchFamily="18" charset="0"/>
              </a:rPr>
              <a:t>MUCHAS GRACIAS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083EE6A-D9FC-43AD-B60A-5682A88B2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8396" y="3789040"/>
            <a:ext cx="9143999" cy="1069675"/>
          </a:xfrm>
        </p:spPr>
        <p:txBody>
          <a:bodyPr>
            <a:normAutofit/>
          </a:bodyPr>
          <a:lstStyle/>
          <a:p>
            <a:pPr algn="ctr"/>
            <a:r>
              <a:rPr lang="es-ES" sz="3200" dirty="0">
                <a:solidFill>
                  <a:schemeClr val="accent2">
                    <a:lumMod val="75000"/>
                  </a:schemeClr>
                </a:solidFill>
              </a:rPr>
              <a:t>Creación de ambientes de aprendizaje de Pensamiento Computacional en Educación Infantil y Primaria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2D4F945-94A7-4FBF-A9E8-ABD3A1BEB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s-ES" noProof="0" smtClean="0"/>
              <a:t>17</a:t>
            </a:fld>
            <a:endParaRPr lang="es-ES" noProof="0" dirty="0"/>
          </a:p>
        </p:txBody>
      </p:sp>
      <p:pic>
        <p:nvPicPr>
          <p:cNvPr id="2050" name="Picture 2" descr="Se puede desarrollar pensamiento computacional sin ordenadores ...">
            <a:extLst>
              <a:ext uri="{FF2B5EF4-FFF2-40B4-BE49-F238E27FC236}">
                <a16:creationId xmlns:a16="http://schemas.microsoft.com/office/drawing/2014/main" id="{5A189E5D-7599-4628-A024-2E65FACBB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04" b="96840" l="10000" r="90000">
                        <a14:foregroundMark x1="37831" y1="9481" x2="42289" y2="9029"/>
                        <a14:foregroundMark x1="51084" y1="91874" x2="51084" y2="88488"/>
                        <a14:foregroundMark x1="50843" y1="96840" x2="56024" y2="96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72" y="529691"/>
            <a:ext cx="5416711" cy="289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B39ACF-8BD2-4876-B8EB-62EF7D233A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6525" y="6235700"/>
            <a:ext cx="406400" cy="4064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107F8D2-46BE-4EEF-95E8-250FB3DF0B02}"/>
              </a:ext>
            </a:extLst>
          </p:cNvPr>
          <p:cNvSpPr/>
          <p:nvPr/>
        </p:nvSpPr>
        <p:spPr>
          <a:xfrm>
            <a:off x="1378396" y="5226450"/>
            <a:ext cx="115212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Alejandra Rodríguez Villamediana</a:t>
            </a:r>
            <a:r>
              <a:rPr lang="es-ES" sz="3200" dirty="0">
                <a:solidFill>
                  <a:srgbClr val="57BCE5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s-ES" sz="3200" dirty="0">
                <a:solidFill>
                  <a:srgbClr val="57BCE5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UO251152@uniovi.es</a:t>
            </a: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96994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769">
        <p:fade/>
      </p:transition>
    </mc:Choice>
    <mc:Fallback xmlns="">
      <p:transition spd="med" advTm="77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es-E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Índice</a:t>
            </a:r>
          </a:p>
        </p:txBody>
      </p:sp>
      <p:sp>
        <p:nvSpPr>
          <p:cNvPr id="14" name="Marcador de posición de contenido 13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 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Fundamentación teórica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Diseño de investigación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2400" dirty="0"/>
              <a:t>Muestra</a:t>
            </a: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Procedimiento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Instrumentos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Conclusiones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43C61E-CAC0-472B-998C-39C5CAF91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s-ES" noProof="0" smtClean="0"/>
              <a:t>2</a:t>
            </a:fld>
            <a:endParaRPr lang="es-ES" noProof="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A91D4B2-0946-4BA7-8A96-B69A4E12A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6525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231">
        <p:fade/>
      </p:transition>
    </mc:Choice>
    <mc:Fallback xmlns="">
      <p:transition spd="med" advTm="342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6A8D19-166E-4248-86B1-0EA029250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C4B94C5-F495-4699-AF60-B75CA12466B6}"/>
              </a:ext>
            </a:extLst>
          </p:cNvPr>
          <p:cNvSpPr txBox="1"/>
          <p:nvPr/>
        </p:nvSpPr>
        <p:spPr>
          <a:xfrm>
            <a:off x="4265919" y="2013911"/>
            <a:ext cx="291581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Modelo competencial </a:t>
            </a:r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5A2F100A-414F-4833-8A78-55AF34C5784B}"/>
              </a:ext>
            </a:extLst>
          </p:cNvPr>
          <p:cNvSpPr/>
          <p:nvPr/>
        </p:nvSpPr>
        <p:spPr>
          <a:xfrm>
            <a:off x="7651457" y="2129198"/>
            <a:ext cx="1008112" cy="576064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B30A3E-E878-455A-914A-A145F4EBE867}"/>
              </a:ext>
            </a:extLst>
          </p:cNvPr>
          <p:cNvSpPr txBox="1"/>
          <p:nvPr/>
        </p:nvSpPr>
        <p:spPr>
          <a:xfrm>
            <a:off x="8758708" y="1925998"/>
            <a:ext cx="291581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Orden ECD/65/2015 </a:t>
            </a: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93D52DA0-5739-4AC2-A5BB-2E8AA4AE56B4}"/>
              </a:ext>
            </a:extLst>
          </p:cNvPr>
          <p:cNvSpPr/>
          <p:nvPr/>
        </p:nvSpPr>
        <p:spPr>
          <a:xfrm>
            <a:off x="3012594" y="2235510"/>
            <a:ext cx="1008112" cy="424732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6EC29E8-A8F5-41FA-A8D4-3A55FBF8D5F3}"/>
              </a:ext>
            </a:extLst>
          </p:cNvPr>
          <p:cNvSpPr txBox="1"/>
          <p:nvPr/>
        </p:nvSpPr>
        <p:spPr>
          <a:xfrm>
            <a:off x="621804" y="2129198"/>
            <a:ext cx="216024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Aprendizaje</a:t>
            </a:r>
          </a:p>
        </p:txBody>
      </p:sp>
      <p:sp>
        <p:nvSpPr>
          <p:cNvPr id="8" name="Flecha: doblada 7">
            <a:extLst>
              <a:ext uri="{FF2B5EF4-FFF2-40B4-BE49-F238E27FC236}">
                <a16:creationId xmlns:a16="http://schemas.microsoft.com/office/drawing/2014/main" id="{F530884F-FD1E-4302-9B59-2D0CDC149D7E}"/>
              </a:ext>
            </a:extLst>
          </p:cNvPr>
          <p:cNvSpPr/>
          <p:nvPr/>
        </p:nvSpPr>
        <p:spPr>
          <a:xfrm rot="10800000" flipH="1">
            <a:off x="1341884" y="2977738"/>
            <a:ext cx="966048" cy="2160679"/>
          </a:xfrm>
          <a:prstGeom prst="ben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8F73DF3-7F7A-4FEB-9635-DB1EAF7F52AE}"/>
              </a:ext>
            </a:extLst>
          </p:cNvPr>
          <p:cNvSpPr txBox="1"/>
          <p:nvPr/>
        </p:nvSpPr>
        <p:spPr>
          <a:xfrm>
            <a:off x="2562799" y="4713686"/>
            <a:ext cx="291581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Metodologías activas </a:t>
            </a:r>
          </a:p>
        </p:txBody>
      </p:sp>
      <p:sp>
        <p:nvSpPr>
          <p:cNvPr id="10" name="Diagrama de flujo: proceso alternativo 9">
            <a:extLst>
              <a:ext uri="{FF2B5EF4-FFF2-40B4-BE49-F238E27FC236}">
                <a16:creationId xmlns:a16="http://schemas.microsoft.com/office/drawing/2014/main" id="{AF8524FB-45B8-4AEA-9A06-A81BAB10390A}"/>
              </a:ext>
            </a:extLst>
          </p:cNvPr>
          <p:cNvSpPr/>
          <p:nvPr/>
        </p:nvSpPr>
        <p:spPr>
          <a:xfrm>
            <a:off x="5989023" y="3846171"/>
            <a:ext cx="2592288" cy="796185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Constructivismo</a:t>
            </a:r>
          </a:p>
        </p:txBody>
      </p:sp>
      <p:sp>
        <p:nvSpPr>
          <p:cNvPr id="11" name="Diagrama de flujo: proceso alternativo 10">
            <a:extLst>
              <a:ext uri="{FF2B5EF4-FFF2-40B4-BE49-F238E27FC236}">
                <a16:creationId xmlns:a16="http://schemas.microsoft.com/office/drawing/2014/main" id="{D44E8D61-9E2D-4026-BAA9-D7778821FE8E}"/>
              </a:ext>
            </a:extLst>
          </p:cNvPr>
          <p:cNvSpPr/>
          <p:nvPr/>
        </p:nvSpPr>
        <p:spPr>
          <a:xfrm>
            <a:off x="9145900" y="3455896"/>
            <a:ext cx="2592288" cy="796185"/>
          </a:xfrm>
          <a:prstGeom prst="flowChartAlternateProcess">
            <a:avLst/>
          </a:prstGeom>
          <a:solidFill>
            <a:srgbClr val="00B05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Aprendizaje por descubrimiento</a:t>
            </a:r>
          </a:p>
        </p:txBody>
      </p:sp>
      <p:sp>
        <p:nvSpPr>
          <p:cNvPr id="12" name="Diagrama de flujo: proceso alternativo 11">
            <a:extLst>
              <a:ext uri="{FF2B5EF4-FFF2-40B4-BE49-F238E27FC236}">
                <a16:creationId xmlns:a16="http://schemas.microsoft.com/office/drawing/2014/main" id="{0DFEC402-F020-4170-A282-3ACDD4E9BC5C}"/>
              </a:ext>
            </a:extLst>
          </p:cNvPr>
          <p:cNvSpPr/>
          <p:nvPr/>
        </p:nvSpPr>
        <p:spPr>
          <a:xfrm>
            <a:off x="9126344" y="4437112"/>
            <a:ext cx="2592288" cy="796185"/>
          </a:xfrm>
          <a:prstGeom prst="flowChartAlternateProcess">
            <a:avLst/>
          </a:prstGeom>
          <a:solidFill>
            <a:srgbClr val="00B05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Construccionismo social</a:t>
            </a:r>
          </a:p>
        </p:txBody>
      </p:sp>
      <p:sp>
        <p:nvSpPr>
          <p:cNvPr id="13" name="Abrir llave 12">
            <a:extLst>
              <a:ext uri="{FF2B5EF4-FFF2-40B4-BE49-F238E27FC236}">
                <a16:creationId xmlns:a16="http://schemas.microsoft.com/office/drawing/2014/main" id="{83AB9F63-E2E6-402B-AAD7-7D8F2DF77B6D}"/>
              </a:ext>
            </a:extLst>
          </p:cNvPr>
          <p:cNvSpPr/>
          <p:nvPr/>
        </p:nvSpPr>
        <p:spPr>
          <a:xfrm>
            <a:off x="8776670" y="3315743"/>
            <a:ext cx="424731" cy="2030192"/>
          </a:xfrm>
          <a:prstGeom prst="leftBrac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3">
            <a:extLst>
              <a:ext uri="{FF2B5EF4-FFF2-40B4-BE49-F238E27FC236}">
                <a16:creationId xmlns:a16="http://schemas.microsoft.com/office/drawing/2014/main" id="{2F49126F-AE81-4468-91FC-B5B5093815EA}"/>
              </a:ext>
            </a:extLst>
          </p:cNvPr>
          <p:cNvSpPr/>
          <p:nvPr/>
        </p:nvSpPr>
        <p:spPr>
          <a:xfrm>
            <a:off x="6032901" y="5661248"/>
            <a:ext cx="2592288" cy="796185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Competencia digital</a:t>
            </a:r>
          </a:p>
        </p:txBody>
      </p:sp>
      <p:sp>
        <p:nvSpPr>
          <p:cNvPr id="15" name="Abrir llave 14">
            <a:extLst>
              <a:ext uri="{FF2B5EF4-FFF2-40B4-BE49-F238E27FC236}">
                <a16:creationId xmlns:a16="http://schemas.microsoft.com/office/drawing/2014/main" id="{06FC84C2-94D6-4FC5-B4AC-ADEA611472BF}"/>
              </a:ext>
            </a:extLst>
          </p:cNvPr>
          <p:cNvSpPr/>
          <p:nvPr/>
        </p:nvSpPr>
        <p:spPr>
          <a:xfrm>
            <a:off x="5733480" y="3645023"/>
            <a:ext cx="105698" cy="2891337"/>
          </a:xfrm>
          <a:prstGeom prst="leftBrac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grama de flujo: proceso alternativo 15">
            <a:extLst>
              <a:ext uri="{FF2B5EF4-FFF2-40B4-BE49-F238E27FC236}">
                <a16:creationId xmlns:a16="http://schemas.microsoft.com/office/drawing/2014/main" id="{6B9DF95A-3E4F-4560-A19B-C6E75C36D913}"/>
              </a:ext>
            </a:extLst>
          </p:cNvPr>
          <p:cNvSpPr/>
          <p:nvPr/>
        </p:nvSpPr>
        <p:spPr>
          <a:xfrm>
            <a:off x="9201401" y="5661247"/>
            <a:ext cx="2517231" cy="796185"/>
          </a:xfrm>
          <a:prstGeom prst="flowChartAlternateProcess">
            <a:avLst/>
          </a:prstGeom>
          <a:solidFill>
            <a:srgbClr val="00B05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Pensamiento Computacional</a:t>
            </a:r>
          </a:p>
        </p:txBody>
      </p:sp>
      <p:sp>
        <p:nvSpPr>
          <p:cNvPr id="20" name="Marcador de número de diapositiva 19">
            <a:extLst>
              <a:ext uri="{FF2B5EF4-FFF2-40B4-BE49-F238E27FC236}">
                <a16:creationId xmlns:a16="http://schemas.microsoft.com/office/drawing/2014/main" id="{9185789C-B1D7-4FF2-9E72-486FFC277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s-ES" noProof="0" smtClean="0"/>
              <a:t>3</a:t>
            </a:fld>
            <a:endParaRPr lang="es-ES" noProof="0" dirty="0"/>
          </a:p>
        </p:txBody>
      </p:sp>
      <p:cxnSp>
        <p:nvCxnSpPr>
          <p:cNvPr id="22" name="21 Conector recto de flecha"/>
          <p:cNvCxnSpPr/>
          <p:nvPr/>
        </p:nvCxnSpPr>
        <p:spPr>
          <a:xfrm>
            <a:off x="8758708" y="6059341"/>
            <a:ext cx="367636" cy="0"/>
          </a:xfrm>
          <a:prstGeom prst="straightConnector1">
            <a:avLst/>
          </a:prstGeom>
          <a:ln w="25400">
            <a:solidFill>
              <a:schemeClr val="tx1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C718D157-9B41-4D1D-B951-19E7E69485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6525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50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344">
        <p:fade/>
      </p:transition>
    </mc:Choice>
    <mc:Fallback xmlns="">
      <p:transition spd="med" advTm="553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8D373A66-4DAA-4F43-A794-16E03D96AA2C}"/>
              </a:ext>
            </a:extLst>
          </p:cNvPr>
          <p:cNvSpPr/>
          <p:nvPr/>
        </p:nvSpPr>
        <p:spPr>
          <a:xfrm>
            <a:off x="651699" y="2780928"/>
            <a:ext cx="2780429" cy="1112171"/>
          </a:xfrm>
          <a:custGeom>
            <a:avLst/>
            <a:gdLst>
              <a:gd name="connsiteX0" fmla="*/ 0 w 2780429"/>
              <a:gd name="connsiteY0" fmla="*/ 0 h 1112171"/>
              <a:gd name="connsiteX1" fmla="*/ 2224344 w 2780429"/>
              <a:gd name="connsiteY1" fmla="*/ 0 h 1112171"/>
              <a:gd name="connsiteX2" fmla="*/ 2780429 w 2780429"/>
              <a:gd name="connsiteY2" fmla="*/ 556086 h 1112171"/>
              <a:gd name="connsiteX3" fmla="*/ 2224344 w 2780429"/>
              <a:gd name="connsiteY3" fmla="*/ 1112171 h 1112171"/>
              <a:gd name="connsiteX4" fmla="*/ 0 w 2780429"/>
              <a:gd name="connsiteY4" fmla="*/ 1112171 h 1112171"/>
              <a:gd name="connsiteX5" fmla="*/ 556086 w 2780429"/>
              <a:gd name="connsiteY5" fmla="*/ 556086 h 1112171"/>
              <a:gd name="connsiteX6" fmla="*/ 0 w 2780429"/>
              <a:gd name="connsiteY6" fmla="*/ 0 h 111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0429" h="1112171">
                <a:moveTo>
                  <a:pt x="0" y="0"/>
                </a:moveTo>
                <a:lnTo>
                  <a:pt x="2224344" y="0"/>
                </a:lnTo>
                <a:lnTo>
                  <a:pt x="2780429" y="556086"/>
                </a:lnTo>
                <a:lnTo>
                  <a:pt x="2224344" y="1112171"/>
                </a:lnTo>
                <a:lnTo>
                  <a:pt x="0" y="1112171"/>
                </a:lnTo>
                <a:lnTo>
                  <a:pt x="556086" y="5560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101" tIns="38672" rIns="594757" bIns="3867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TIC-TAC</a:t>
            </a:r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3C780164-612C-4065-8CB1-6D9C58527553}"/>
              </a:ext>
            </a:extLst>
          </p:cNvPr>
          <p:cNvSpPr/>
          <p:nvPr/>
        </p:nvSpPr>
        <p:spPr>
          <a:xfrm>
            <a:off x="3293107" y="2780928"/>
            <a:ext cx="2780429" cy="1112171"/>
          </a:xfrm>
          <a:custGeom>
            <a:avLst/>
            <a:gdLst>
              <a:gd name="connsiteX0" fmla="*/ 0 w 2780429"/>
              <a:gd name="connsiteY0" fmla="*/ 0 h 1112171"/>
              <a:gd name="connsiteX1" fmla="*/ 2224344 w 2780429"/>
              <a:gd name="connsiteY1" fmla="*/ 0 h 1112171"/>
              <a:gd name="connsiteX2" fmla="*/ 2780429 w 2780429"/>
              <a:gd name="connsiteY2" fmla="*/ 556086 h 1112171"/>
              <a:gd name="connsiteX3" fmla="*/ 2224344 w 2780429"/>
              <a:gd name="connsiteY3" fmla="*/ 1112171 h 1112171"/>
              <a:gd name="connsiteX4" fmla="*/ 0 w 2780429"/>
              <a:gd name="connsiteY4" fmla="*/ 1112171 h 1112171"/>
              <a:gd name="connsiteX5" fmla="*/ 556086 w 2780429"/>
              <a:gd name="connsiteY5" fmla="*/ 556086 h 1112171"/>
              <a:gd name="connsiteX6" fmla="*/ 0 w 2780429"/>
              <a:gd name="connsiteY6" fmla="*/ 0 h 111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0429" h="1112171">
                <a:moveTo>
                  <a:pt x="0" y="0"/>
                </a:moveTo>
                <a:lnTo>
                  <a:pt x="2224344" y="0"/>
                </a:lnTo>
                <a:lnTo>
                  <a:pt x="2780429" y="556086"/>
                </a:lnTo>
                <a:lnTo>
                  <a:pt x="2224344" y="1112171"/>
                </a:lnTo>
                <a:lnTo>
                  <a:pt x="0" y="1112171"/>
                </a:lnTo>
                <a:lnTo>
                  <a:pt x="556086" y="5560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101" tIns="38672" rIns="594757" bIns="3867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Robótica Educativa</a:t>
            </a:r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10A73DBC-7973-4528-9C89-D43C53EE46D9}"/>
              </a:ext>
            </a:extLst>
          </p:cNvPr>
          <p:cNvSpPr/>
          <p:nvPr/>
        </p:nvSpPr>
        <p:spPr>
          <a:xfrm>
            <a:off x="5847162" y="2780929"/>
            <a:ext cx="3433495" cy="1112171"/>
          </a:xfrm>
          <a:custGeom>
            <a:avLst/>
            <a:gdLst>
              <a:gd name="connsiteX0" fmla="*/ 0 w 2780429"/>
              <a:gd name="connsiteY0" fmla="*/ 0 h 1112171"/>
              <a:gd name="connsiteX1" fmla="*/ 2224344 w 2780429"/>
              <a:gd name="connsiteY1" fmla="*/ 0 h 1112171"/>
              <a:gd name="connsiteX2" fmla="*/ 2780429 w 2780429"/>
              <a:gd name="connsiteY2" fmla="*/ 556086 h 1112171"/>
              <a:gd name="connsiteX3" fmla="*/ 2224344 w 2780429"/>
              <a:gd name="connsiteY3" fmla="*/ 1112171 h 1112171"/>
              <a:gd name="connsiteX4" fmla="*/ 0 w 2780429"/>
              <a:gd name="connsiteY4" fmla="*/ 1112171 h 1112171"/>
              <a:gd name="connsiteX5" fmla="*/ 556086 w 2780429"/>
              <a:gd name="connsiteY5" fmla="*/ 556086 h 1112171"/>
              <a:gd name="connsiteX6" fmla="*/ 0 w 2780429"/>
              <a:gd name="connsiteY6" fmla="*/ 0 h 111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0429" h="1112171">
                <a:moveTo>
                  <a:pt x="0" y="0"/>
                </a:moveTo>
                <a:lnTo>
                  <a:pt x="2224344" y="0"/>
                </a:lnTo>
                <a:lnTo>
                  <a:pt x="2780429" y="556086"/>
                </a:lnTo>
                <a:lnTo>
                  <a:pt x="2224344" y="1112171"/>
                </a:lnTo>
                <a:lnTo>
                  <a:pt x="0" y="1112171"/>
                </a:lnTo>
                <a:lnTo>
                  <a:pt x="556086" y="5560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101" tIns="38672" rIns="594757" bIns="3867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Pensamiento Computacional</a:t>
            </a:r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39054FD4-A5D0-4E4F-89F9-041BC9266101}"/>
              </a:ext>
            </a:extLst>
          </p:cNvPr>
          <p:cNvSpPr/>
          <p:nvPr/>
        </p:nvSpPr>
        <p:spPr>
          <a:xfrm>
            <a:off x="9002615" y="2780929"/>
            <a:ext cx="2780429" cy="1112171"/>
          </a:xfrm>
          <a:custGeom>
            <a:avLst/>
            <a:gdLst>
              <a:gd name="connsiteX0" fmla="*/ 0 w 2780429"/>
              <a:gd name="connsiteY0" fmla="*/ 0 h 1112171"/>
              <a:gd name="connsiteX1" fmla="*/ 2224344 w 2780429"/>
              <a:gd name="connsiteY1" fmla="*/ 0 h 1112171"/>
              <a:gd name="connsiteX2" fmla="*/ 2780429 w 2780429"/>
              <a:gd name="connsiteY2" fmla="*/ 556086 h 1112171"/>
              <a:gd name="connsiteX3" fmla="*/ 2224344 w 2780429"/>
              <a:gd name="connsiteY3" fmla="*/ 1112171 h 1112171"/>
              <a:gd name="connsiteX4" fmla="*/ 0 w 2780429"/>
              <a:gd name="connsiteY4" fmla="*/ 1112171 h 1112171"/>
              <a:gd name="connsiteX5" fmla="*/ 556086 w 2780429"/>
              <a:gd name="connsiteY5" fmla="*/ 556086 h 1112171"/>
              <a:gd name="connsiteX6" fmla="*/ 0 w 2780429"/>
              <a:gd name="connsiteY6" fmla="*/ 0 h 111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0429" h="1112171">
                <a:moveTo>
                  <a:pt x="0" y="0"/>
                </a:moveTo>
                <a:lnTo>
                  <a:pt x="2224344" y="0"/>
                </a:lnTo>
                <a:lnTo>
                  <a:pt x="2780429" y="556086"/>
                </a:lnTo>
                <a:lnTo>
                  <a:pt x="2224344" y="1112171"/>
                </a:lnTo>
                <a:lnTo>
                  <a:pt x="0" y="1112171"/>
                </a:lnTo>
                <a:lnTo>
                  <a:pt x="556086" y="5560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101" tIns="38672" rIns="594757" bIns="3867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STEAM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9B4B713-504F-42E6-86A8-6DE38407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916" y="476672"/>
            <a:ext cx="9143998" cy="1020762"/>
          </a:xfrm>
        </p:spPr>
        <p:txBody>
          <a:bodyPr/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Fundamentación teórica 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C9976A3-109D-4478-BF43-3BD97247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8062" y="6365874"/>
            <a:ext cx="1143002" cy="276226"/>
          </a:xfrm>
        </p:spPr>
        <p:txBody>
          <a:bodyPr/>
          <a:lstStyle/>
          <a:p>
            <a:pPr rtl="0"/>
            <a:fld id="{25BA54BD-C84D-46CE-8B72-31BFB26ABA43}" type="slidenum">
              <a:rPr lang="es-ES" noProof="0" smtClean="0"/>
              <a:t>4</a:t>
            </a:fld>
            <a:endParaRPr lang="es-ES" noProof="0" dirty="0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136B6626-05DF-48D2-A92B-2F9A4A8DCE5C}"/>
              </a:ext>
            </a:extLst>
          </p:cNvPr>
          <p:cNvGrpSpPr/>
          <p:nvPr/>
        </p:nvGrpSpPr>
        <p:grpSpPr>
          <a:xfrm>
            <a:off x="736681" y="4037116"/>
            <a:ext cx="5177689" cy="1913202"/>
            <a:chOff x="736681" y="4437112"/>
            <a:chExt cx="5177689" cy="1913202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D1A371F1-7020-4E55-BC08-2CB378F340E8}"/>
                </a:ext>
              </a:extLst>
            </p:cNvPr>
            <p:cNvSpPr txBox="1"/>
            <p:nvPr/>
          </p:nvSpPr>
          <p:spPr>
            <a:xfrm>
              <a:off x="736681" y="5260785"/>
              <a:ext cx="5177689" cy="1089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Proceso de interacción entre el entorno de aprendizaje y un robot (</a:t>
              </a:r>
              <a:r>
                <a:rPr lang="es-E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Vilhete</a:t>
              </a:r>
              <a:r>
                <a:rPr lang="es-E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Villalba, 2017).</a:t>
              </a:r>
              <a:endParaRPr lang="es-E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Conector recto de flecha 21">
              <a:extLst>
                <a:ext uri="{FF2B5EF4-FFF2-40B4-BE49-F238E27FC236}">
                  <a16:creationId xmlns:a16="http://schemas.microsoft.com/office/drawing/2014/main" id="{D2626196-996A-4294-BCFD-04839BB1A65C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 flipH="1">
              <a:off x="3325526" y="4437112"/>
              <a:ext cx="770059" cy="823673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44A5FF6E-90CD-4F09-B8C9-99326F8C58F9}"/>
              </a:ext>
            </a:extLst>
          </p:cNvPr>
          <p:cNvGrpSpPr/>
          <p:nvPr/>
        </p:nvGrpSpPr>
        <p:grpSpPr>
          <a:xfrm>
            <a:off x="319324" y="4089396"/>
            <a:ext cx="7864855" cy="1899603"/>
            <a:chOff x="319324" y="4777424"/>
            <a:chExt cx="7864855" cy="1899603"/>
          </a:xfrm>
        </p:grpSpPr>
        <p:sp>
          <p:nvSpPr>
            <p:cNvPr id="25" name="Flecha: doblada hacia arriba 24">
              <a:extLst>
                <a:ext uri="{FF2B5EF4-FFF2-40B4-BE49-F238E27FC236}">
                  <a16:creationId xmlns:a16="http://schemas.microsoft.com/office/drawing/2014/main" id="{01238605-2404-4AE9-998C-5F093DDF54DD}"/>
                </a:ext>
              </a:extLst>
            </p:cNvPr>
            <p:cNvSpPr/>
            <p:nvPr/>
          </p:nvSpPr>
          <p:spPr>
            <a:xfrm rot="5400000" flipV="1">
              <a:off x="6893656" y="5174306"/>
              <a:ext cx="1687406" cy="893641"/>
            </a:xfrm>
            <a:prstGeom prst="bentUpArrow">
              <a:avLst>
                <a:gd name="adj1" fmla="val 23742"/>
                <a:gd name="adj2" fmla="val 41155"/>
                <a:gd name="adj3" fmla="val 38674"/>
              </a:avLst>
            </a:prstGeom>
            <a:solidFill>
              <a:srgbClr val="00B050"/>
            </a:solidFill>
            <a:ln w="6350"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5F5DA4D6-EC4B-4FF1-8739-F4824C736279}"/>
                </a:ext>
              </a:extLst>
            </p:cNvPr>
            <p:cNvSpPr txBox="1"/>
            <p:nvPr/>
          </p:nvSpPr>
          <p:spPr>
            <a:xfrm>
              <a:off x="319324" y="5255099"/>
              <a:ext cx="6912767" cy="142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“un proceso que envuelve la resolución de problemas, diseñar sistemas y entender el comportamiento humano, haciendo uso de los conceptos fundamentales de la informática” (</a:t>
              </a:r>
              <a:r>
                <a:rPr lang="es-E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Wing</a:t>
              </a:r>
              <a:r>
                <a:rPr lang="es-E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2006)</a:t>
              </a: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7410AA07-C8DF-4F8B-888D-4BEF9A7FAD9F}"/>
              </a:ext>
            </a:extLst>
          </p:cNvPr>
          <p:cNvGrpSpPr/>
          <p:nvPr/>
        </p:nvGrpSpPr>
        <p:grpSpPr>
          <a:xfrm>
            <a:off x="6691812" y="4037116"/>
            <a:ext cx="5177689" cy="1827507"/>
            <a:chOff x="6691812" y="4725144"/>
            <a:chExt cx="5177689" cy="1827507"/>
          </a:xfrm>
        </p:grpSpPr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0DC197E5-6EB0-4D0D-9629-47BBFF15E8E7}"/>
                </a:ext>
              </a:extLst>
            </p:cNvPr>
            <p:cNvSpPr txBox="1"/>
            <p:nvPr/>
          </p:nvSpPr>
          <p:spPr>
            <a:xfrm>
              <a:off x="6691812" y="5463122"/>
              <a:ext cx="5177689" cy="1089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90000"/>
                </a:lnSpc>
                <a:buAutoNum type="arabicParenR"/>
              </a:pP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Descomposición de una tarea en pasos discretos</a:t>
              </a:r>
            </a:p>
            <a:p>
              <a:pPr marL="342900" indent="-342900">
                <a:lnSpc>
                  <a:spcPct val="90000"/>
                </a:lnSpc>
                <a:buAutoNum type="arabicParenR"/>
              </a:pP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Reconocimiento de patrones</a:t>
              </a:r>
            </a:p>
            <a:p>
              <a:pPr marL="342900" indent="-342900">
                <a:lnSpc>
                  <a:spcPct val="90000"/>
                </a:lnSpc>
                <a:buAutoNum type="arabicParenR"/>
              </a:pP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Generalización y abstracción </a:t>
              </a:r>
            </a:p>
            <a:p>
              <a:pPr marL="342900" indent="-342900">
                <a:lnSpc>
                  <a:spcPct val="90000"/>
                </a:lnSpc>
                <a:buAutoNum type="arabicParenR"/>
              </a:pP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Diseño algorítmico </a:t>
              </a:r>
              <a:endParaRPr lang="es-E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9" name="Conector recto de flecha 28">
              <a:extLst>
                <a:ext uri="{FF2B5EF4-FFF2-40B4-BE49-F238E27FC236}">
                  <a16:creationId xmlns:a16="http://schemas.microsoft.com/office/drawing/2014/main" id="{B46D7F4C-516D-4598-8CAF-A79ECD394005}"/>
                </a:ext>
              </a:extLst>
            </p:cNvPr>
            <p:cNvCxnSpPr>
              <a:cxnSpLocks/>
            </p:cNvCxnSpPr>
            <p:nvPr/>
          </p:nvCxnSpPr>
          <p:spPr>
            <a:xfrm>
              <a:off x="8357507" y="4725144"/>
              <a:ext cx="0" cy="65871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A8BA78C-CF18-4F6F-8769-03DC04272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191.0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6525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62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673">
        <p:fade/>
      </p:transition>
    </mc:Choice>
    <mc:Fallback xmlns="">
      <p:transition spd="med" advTm="1056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32BA35-DDE6-4171-B12C-D59927D79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916" y="470347"/>
            <a:ext cx="9143998" cy="1020762"/>
          </a:xfrm>
        </p:spPr>
        <p:txBody>
          <a:bodyPr/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Fundamentación 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teórica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70E3EE2-E10F-4D88-87F3-A49F30409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s-ES" noProof="0" smtClean="0"/>
              <a:t>5</a:t>
            </a:fld>
            <a:endParaRPr lang="es-ES" noProof="0" dirty="0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2AE6D445-F16C-46E5-AD4E-358F09404DD0}"/>
              </a:ext>
            </a:extLst>
          </p:cNvPr>
          <p:cNvSpPr/>
          <p:nvPr/>
        </p:nvSpPr>
        <p:spPr>
          <a:xfrm>
            <a:off x="1313281" y="4333736"/>
            <a:ext cx="1928996" cy="1157397"/>
          </a:xfrm>
          <a:custGeom>
            <a:avLst/>
            <a:gdLst>
              <a:gd name="connsiteX0" fmla="*/ 0 w 1928996"/>
              <a:gd name="connsiteY0" fmla="*/ 115740 h 1157397"/>
              <a:gd name="connsiteX1" fmla="*/ 115740 w 1928996"/>
              <a:gd name="connsiteY1" fmla="*/ 0 h 1157397"/>
              <a:gd name="connsiteX2" fmla="*/ 1813256 w 1928996"/>
              <a:gd name="connsiteY2" fmla="*/ 0 h 1157397"/>
              <a:gd name="connsiteX3" fmla="*/ 1928996 w 1928996"/>
              <a:gd name="connsiteY3" fmla="*/ 115740 h 1157397"/>
              <a:gd name="connsiteX4" fmla="*/ 1928996 w 1928996"/>
              <a:gd name="connsiteY4" fmla="*/ 1041657 h 1157397"/>
              <a:gd name="connsiteX5" fmla="*/ 1813256 w 1928996"/>
              <a:gd name="connsiteY5" fmla="*/ 1157397 h 1157397"/>
              <a:gd name="connsiteX6" fmla="*/ 115740 w 1928996"/>
              <a:gd name="connsiteY6" fmla="*/ 1157397 h 1157397"/>
              <a:gd name="connsiteX7" fmla="*/ 0 w 1928996"/>
              <a:gd name="connsiteY7" fmla="*/ 1041657 h 1157397"/>
              <a:gd name="connsiteX8" fmla="*/ 0 w 1928996"/>
              <a:gd name="connsiteY8" fmla="*/ 115740 h 1157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8996" h="1157397">
                <a:moveTo>
                  <a:pt x="0" y="115740"/>
                </a:moveTo>
                <a:cubicBezTo>
                  <a:pt x="0" y="51819"/>
                  <a:pt x="51819" y="0"/>
                  <a:pt x="115740" y="0"/>
                </a:cubicBezTo>
                <a:lnTo>
                  <a:pt x="1813256" y="0"/>
                </a:lnTo>
                <a:cubicBezTo>
                  <a:pt x="1877177" y="0"/>
                  <a:pt x="1928996" y="51819"/>
                  <a:pt x="1928996" y="115740"/>
                </a:cubicBezTo>
                <a:lnTo>
                  <a:pt x="1928996" y="1041657"/>
                </a:lnTo>
                <a:cubicBezTo>
                  <a:pt x="1928996" y="1105578"/>
                  <a:pt x="1877177" y="1157397"/>
                  <a:pt x="1813256" y="1157397"/>
                </a:cubicBezTo>
                <a:lnTo>
                  <a:pt x="115740" y="1157397"/>
                </a:lnTo>
                <a:cubicBezTo>
                  <a:pt x="51819" y="1157397"/>
                  <a:pt x="0" y="1105578"/>
                  <a:pt x="0" y="1041657"/>
                </a:cubicBezTo>
                <a:lnTo>
                  <a:pt x="0" y="11574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719" tIns="117719" rIns="117719" bIns="117719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200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Juego como estrategia metodológica</a:t>
            </a:r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1E987B71-4256-4AF6-9176-A2E2C3819237}"/>
              </a:ext>
            </a:extLst>
          </p:cNvPr>
          <p:cNvSpPr/>
          <p:nvPr/>
        </p:nvSpPr>
        <p:spPr>
          <a:xfrm>
            <a:off x="3378930" y="4741678"/>
            <a:ext cx="408947" cy="478391"/>
          </a:xfrm>
          <a:custGeom>
            <a:avLst/>
            <a:gdLst>
              <a:gd name="connsiteX0" fmla="*/ 0 w 408947"/>
              <a:gd name="connsiteY0" fmla="*/ 95678 h 478391"/>
              <a:gd name="connsiteX1" fmla="*/ 204474 w 408947"/>
              <a:gd name="connsiteY1" fmla="*/ 95678 h 478391"/>
              <a:gd name="connsiteX2" fmla="*/ 204474 w 408947"/>
              <a:gd name="connsiteY2" fmla="*/ 0 h 478391"/>
              <a:gd name="connsiteX3" fmla="*/ 408947 w 408947"/>
              <a:gd name="connsiteY3" fmla="*/ 239196 h 478391"/>
              <a:gd name="connsiteX4" fmla="*/ 204474 w 408947"/>
              <a:gd name="connsiteY4" fmla="*/ 478391 h 478391"/>
              <a:gd name="connsiteX5" fmla="*/ 204474 w 408947"/>
              <a:gd name="connsiteY5" fmla="*/ 382713 h 478391"/>
              <a:gd name="connsiteX6" fmla="*/ 0 w 408947"/>
              <a:gd name="connsiteY6" fmla="*/ 382713 h 478391"/>
              <a:gd name="connsiteX7" fmla="*/ 0 w 408947"/>
              <a:gd name="connsiteY7" fmla="*/ 95678 h 47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8947" h="478391">
                <a:moveTo>
                  <a:pt x="0" y="95678"/>
                </a:moveTo>
                <a:lnTo>
                  <a:pt x="204474" y="95678"/>
                </a:lnTo>
                <a:lnTo>
                  <a:pt x="204474" y="0"/>
                </a:lnTo>
                <a:lnTo>
                  <a:pt x="408947" y="239196"/>
                </a:lnTo>
                <a:lnTo>
                  <a:pt x="204474" y="478391"/>
                </a:lnTo>
                <a:lnTo>
                  <a:pt x="204474" y="382713"/>
                </a:lnTo>
                <a:lnTo>
                  <a:pt x="0" y="382713"/>
                </a:lnTo>
                <a:lnTo>
                  <a:pt x="0" y="95678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5678" rIns="122684" bIns="9567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18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066A3AB2-A98A-49D6-88A2-A0021BD4A217}"/>
              </a:ext>
            </a:extLst>
          </p:cNvPr>
          <p:cNvSpPr/>
          <p:nvPr/>
        </p:nvSpPr>
        <p:spPr>
          <a:xfrm>
            <a:off x="3957040" y="4333736"/>
            <a:ext cx="1928996" cy="1157397"/>
          </a:xfrm>
          <a:custGeom>
            <a:avLst/>
            <a:gdLst>
              <a:gd name="connsiteX0" fmla="*/ 0 w 1928996"/>
              <a:gd name="connsiteY0" fmla="*/ 115740 h 1157397"/>
              <a:gd name="connsiteX1" fmla="*/ 115740 w 1928996"/>
              <a:gd name="connsiteY1" fmla="*/ 0 h 1157397"/>
              <a:gd name="connsiteX2" fmla="*/ 1813256 w 1928996"/>
              <a:gd name="connsiteY2" fmla="*/ 0 h 1157397"/>
              <a:gd name="connsiteX3" fmla="*/ 1928996 w 1928996"/>
              <a:gd name="connsiteY3" fmla="*/ 115740 h 1157397"/>
              <a:gd name="connsiteX4" fmla="*/ 1928996 w 1928996"/>
              <a:gd name="connsiteY4" fmla="*/ 1041657 h 1157397"/>
              <a:gd name="connsiteX5" fmla="*/ 1813256 w 1928996"/>
              <a:gd name="connsiteY5" fmla="*/ 1157397 h 1157397"/>
              <a:gd name="connsiteX6" fmla="*/ 115740 w 1928996"/>
              <a:gd name="connsiteY6" fmla="*/ 1157397 h 1157397"/>
              <a:gd name="connsiteX7" fmla="*/ 0 w 1928996"/>
              <a:gd name="connsiteY7" fmla="*/ 1041657 h 1157397"/>
              <a:gd name="connsiteX8" fmla="*/ 0 w 1928996"/>
              <a:gd name="connsiteY8" fmla="*/ 115740 h 1157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8996" h="1157397">
                <a:moveTo>
                  <a:pt x="0" y="115740"/>
                </a:moveTo>
                <a:cubicBezTo>
                  <a:pt x="0" y="51819"/>
                  <a:pt x="51819" y="0"/>
                  <a:pt x="115740" y="0"/>
                </a:cubicBezTo>
                <a:lnTo>
                  <a:pt x="1813256" y="0"/>
                </a:lnTo>
                <a:cubicBezTo>
                  <a:pt x="1877177" y="0"/>
                  <a:pt x="1928996" y="51819"/>
                  <a:pt x="1928996" y="115740"/>
                </a:cubicBezTo>
                <a:lnTo>
                  <a:pt x="1928996" y="1041657"/>
                </a:lnTo>
                <a:cubicBezTo>
                  <a:pt x="1928996" y="1105578"/>
                  <a:pt x="1877177" y="1157397"/>
                  <a:pt x="1813256" y="1157397"/>
                </a:cubicBezTo>
                <a:lnTo>
                  <a:pt x="115740" y="1157397"/>
                </a:lnTo>
                <a:cubicBezTo>
                  <a:pt x="51819" y="1157397"/>
                  <a:pt x="0" y="1105578"/>
                  <a:pt x="0" y="1041657"/>
                </a:cubicBezTo>
                <a:lnTo>
                  <a:pt x="0" y="11574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719" tIns="117719" rIns="117719" bIns="117719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200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Diferencias institucionales entre países</a:t>
            </a:r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A3A5E0CB-6F45-40F2-A71C-3440522E183F}"/>
              </a:ext>
            </a:extLst>
          </p:cNvPr>
          <p:cNvSpPr/>
          <p:nvPr/>
        </p:nvSpPr>
        <p:spPr>
          <a:xfrm>
            <a:off x="6107452" y="4741678"/>
            <a:ext cx="408947" cy="478391"/>
          </a:xfrm>
          <a:custGeom>
            <a:avLst/>
            <a:gdLst>
              <a:gd name="connsiteX0" fmla="*/ 0 w 408947"/>
              <a:gd name="connsiteY0" fmla="*/ 95678 h 478391"/>
              <a:gd name="connsiteX1" fmla="*/ 204474 w 408947"/>
              <a:gd name="connsiteY1" fmla="*/ 95678 h 478391"/>
              <a:gd name="connsiteX2" fmla="*/ 204474 w 408947"/>
              <a:gd name="connsiteY2" fmla="*/ 0 h 478391"/>
              <a:gd name="connsiteX3" fmla="*/ 408947 w 408947"/>
              <a:gd name="connsiteY3" fmla="*/ 239196 h 478391"/>
              <a:gd name="connsiteX4" fmla="*/ 204474 w 408947"/>
              <a:gd name="connsiteY4" fmla="*/ 478391 h 478391"/>
              <a:gd name="connsiteX5" fmla="*/ 204474 w 408947"/>
              <a:gd name="connsiteY5" fmla="*/ 382713 h 478391"/>
              <a:gd name="connsiteX6" fmla="*/ 0 w 408947"/>
              <a:gd name="connsiteY6" fmla="*/ 382713 h 478391"/>
              <a:gd name="connsiteX7" fmla="*/ 0 w 408947"/>
              <a:gd name="connsiteY7" fmla="*/ 95678 h 47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8947" h="478391">
                <a:moveTo>
                  <a:pt x="0" y="95678"/>
                </a:moveTo>
                <a:lnTo>
                  <a:pt x="204474" y="95678"/>
                </a:lnTo>
                <a:lnTo>
                  <a:pt x="204474" y="0"/>
                </a:lnTo>
                <a:lnTo>
                  <a:pt x="408947" y="239196"/>
                </a:lnTo>
                <a:lnTo>
                  <a:pt x="204474" y="478391"/>
                </a:lnTo>
                <a:lnTo>
                  <a:pt x="204474" y="382713"/>
                </a:lnTo>
                <a:lnTo>
                  <a:pt x="0" y="382713"/>
                </a:lnTo>
                <a:lnTo>
                  <a:pt x="0" y="95678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5678" rIns="122684" bIns="9567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18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9165A0D2-B79D-4A99-AAD3-0A39471058A5}"/>
              </a:ext>
            </a:extLst>
          </p:cNvPr>
          <p:cNvSpPr/>
          <p:nvPr/>
        </p:nvSpPr>
        <p:spPr>
          <a:xfrm>
            <a:off x="6672004" y="4359835"/>
            <a:ext cx="1928996" cy="1157397"/>
          </a:xfrm>
          <a:custGeom>
            <a:avLst/>
            <a:gdLst>
              <a:gd name="connsiteX0" fmla="*/ 0 w 1928996"/>
              <a:gd name="connsiteY0" fmla="*/ 115740 h 1157397"/>
              <a:gd name="connsiteX1" fmla="*/ 115740 w 1928996"/>
              <a:gd name="connsiteY1" fmla="*/ 0 h 1157397"/>
              <a:gd name="connsiteX2" fmla="*/ 1813256 w 1928996"/>
              <a:gd name="connsiteY2" fmla="*/ 0 h 1157397"/>
              <a:gd name="connsiteX3" fmla="*/ 1928996 w 1928996"/>
              <a:gd name="connsiteY3" fmla="*/ 115740 h 1157397"/>
              <a:gd name="connsiteX4" fmla="*/ 1928996 w 1928996"/>
              <a:gd name="connsiteY4" fmla="*/ 1041657 h 1157397"/>
              <a:gd name="connsiteX5" fmla="*/ 1813256 w 1928996"/>
              <a:gd name="connsiteY5" fmla="*/ 1157397 h 1157397"/>
              <a:gd name="connsiteX6" fmla="*/ 115740 w 1928996"/>
              <a:gd name="connsiteY6" fmla="*/ 1157397 h 1157397"/>
              <a:gd name="connsiteX7" fmla="*/ 0 w 1928996"/>
              <a:gd name="connsiteY7" fmla="*/ 1041657 h 1157397"/>
              <a:gd name="connsiteX8" fmla="*/ 0 w 1928996"/>
              <a:gd name="connsiteY8" fmla="*/ 115740 h 1157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8996" h="1157397">
                <a:moveTo>
                  <a:pt x="0" y="115740"/>
                </a:moveTo>
                <a:cubicBezTo>
                  <a:pt x="0" y="51819"/>
                  <a:pt x="51819" y="0"/>
                  <a:pt x="115740" y="0"/>
                </a:cubicBezTo>
                <a:lnTo>
                  <a:pt x="1813256" y="0"/>
                </a:lnTo>
                <a:cubicBezTo>
                  <a:pt x="1877177" y="0"/>
                  <a:pt x="1928996" y="51819"/>
                  <a:pt x="1928996" y="115740"/>
                </a:cubicBezTo>
                <a:lnTo>
                  <a:pt x="1928996" y="1041657"/>
                </a:lnTo>
                <a:cubicBezTo>
                  <a:pt x="1928996" y="1105578"/>
                  <a:pt x="1877177" y="1157397"/>
                  <a:pt x="1813256" y="1157397"/>
                </a:cubicBezTo>
                <a:lnTo>
                  <a:pt x="115740" y="1157397"/>
                </a:lnTo>
                <a:cubicBezTo>
                  <a:pt x="51819" y="1157397"/>
                  <a:pt x="0" y="1105578"/>
                  <a:pt x="0" y="1041657"/>
                </a:cubicBezTo>
                <a:lnTo>
                  <a:pt x="0" y="11574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719" tIns="117719" rIns="117719" bIns="117719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200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Robótica como clave de motivación</a:t>
            </a:r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723D8D05-6575-45DC-933E-35D9B5DEFC16}"/>
              </a:ext>
            </a:extLst>
          </p:cNvPr>
          <p:cNvSpPr/>
          <p:nvPr/>
        </p:nvSpPr>
        <p:spPr>
          <a:xfrm>
            <a:off x="8814707" y="4741678"/>
            <a:ext cx="408947" cy="478391"/>
          </a:xfrm>
          <a:custGeom>
            <a:avLst/>
            <a:gdLst>
              <a:gd name="connsiteX0" fmla="*/ 0 w 408947"/>
              <a:gd name="connsiteY0" fmla="*/ 95678 h 478391"/>
              <a:gd name="connsiteX1" fmla="*/ 204474 w 408947"/>
              <a:gd name="connsiteY1" fmla="*/ 95678 h 478391"/>
              <a:gd name="connsiteX2" fmla="*/ 204474 w 408947"/>
              <a:gd name="connsiteY2" fmla="*/ 0 h 478391"/>
              <a:gd name="connsiteX3" fmla="*/ 408947 w 408947"/>
              <a:gd name="connsiteY3" fmla="*/ 239196 h 478391"/>
              <a:gd name="connsiteX4" fmla="*/ 204474 w 408947"/>
              <a:gd name="connsiteY4" fmla="*/ 478391 h 478391"/>
              <a:gd name="connsiteX5" fmla="*/ 204474 w 408947"/>
              <a:gd name="connsiteY5" fmla="*/ 382713 h 478391"/>
              <a:gd name="connsiteX6" fmla="*/ 0 w 408947"/>
              <a:gd name="connsiteY6" fmla="*/ 382713 h 478391"/>
              <a:gd name="connsiteX7" fmla="*/ 0 w 408947"/>
              <a:gd name="connsiteY7" fmla="*/ 95678 h 47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8947" h="478391">
                <a:moveTo>
                  <a:pt x="0" y="95678"/>
                </a:moveTo>
                <a:lnTo>
                  <a:pt x="204474" y="95678"/>
                </a:lnTo>
                <a:lnTo>
                  <a:pt x="204474" y="0"/>
                </a:lnTo>
                <a:lnTo>
                  <a:pt x="408947" y="239196"/>
                </a:lnTo>
                <a:lnTo>
                  <a:pt x="204474" y="478391"/>
                </a:lnTo>
                <a:lnTo>
                  <a:pt x="204474" y="382713"/>
                </a:lnTo>
                <a:lnTo>
                  <a:pt x="0" y="382713"/>
                </a:lnTo>
                <a:lnTo>
                  <a:pt x="0" y="95678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5678" rIns="122684" bIns="9567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1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6726A764-E458-4D34-9FE8-0AFCBAD5FE80}"/>
              </a:ext>
            </a:extLst>
          </p:cNvPr>
          <p:cNvSpPr/>
          <p:nvPr/>
        </p:nvSpPr>
        <p:spPr>
          <a:xfrm>
            <a:off x="9376072" y="4333735"/>
            <a:ext cx="1928996" cy="1157397"/>
          </a:xfrm>
          <a:custGeom>
            <a:avLst/>
            <a:gdLst>
              <a:gd name="connsiteX0" fmla="*/ 0 w 1928996"/>
              <a:gd name="connsiteY0" fmla="*/ 115740 h 1157397"/>
              <a:gd name="connsiteX1" fmla="*/ 115740 w 1928996"/>
              <a:gd name="connsiteY1" fmla="*/ 0 h 1157397"/>
              <a:gd name="connsiteX2" fmla="*/ 1813256 w 1928996"/>
              <a:gd name="connsiteY2" fmla="*/ 0 h 1157397"/>
              <a:gd name="connsiteX3" fmla="*/ 1928996 w 1928996"/>
              <a:gd name="connsiteY3" fmla="*/ 115740 h 1157397"/>
              <a:gd name="connsiteX4" fmla="*/ 1928996 w 1928996"/>
              <a:gd name="connsiteY4" fmla="*/ 1041657 h 1157397"/>
              <a:gd name="connsiteX5" fmla="*/ 1813256 w 1928996"/>
              <a:gd name="connsiteY5" fmla="*/ 1157397 h 1157397"/>
              <a:gd name="connsiteX6" fmla="*/ 115740 w 1928996"/>
              <a:gd name="connsiteY6" fmla="*/ 1157397 h 1157397"/>
              <a:gd name="connsiteX7" fmla="*/ 0 w 1928996"/>
              <a:gd name="connsiteY7" fmla="*/ 1041657 h 1157397"/>
              <a:gd name="connsiteX8" fmla="*/ 0 w 1928996"/>
              <a:gd name="connsiteY8" fmla="*/ 115740 h 1157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8996" h="1157397">
                <a:moveTo>
                  <a:pt x="0" y="115740"/>
                </a:moveTo>
                <a:cubicBezTo>
                  <a:pt x="0" y="51819"/>
                  <a:pt x="51819" y="0"/>
                  <a:pt x="115740" y="0"/>
                </a:cubicBezTo>
                <a:lnTo>
                  <a:pt x="1813256" y="0"/>
                </a:lnTo>
                <a:cubicBezTo>
                  <a:pt x="1877177" y="0"/>
                  <a:pt x="1928996" y="51819"/>
                  <a:pt x="1928996" y="115740"/>
                </a:cubicBezTo>
                <a:lnTo>
                  <a:pt x="1928996" y="1041657"/>
                </a:lnTo>
                <a:cubicBezTo>
                  <a:pt x="1928996" y="1105578"/>
                  <a:pt x="1877177" y="1157397"/>
                  <a:pt x="1813256" y="1157397"/>
                </a:cubicBezTo>
                <a:lnTo>
                  <a:pt x="115740" y="1157397"/>
                </a:lnTo>
                <a:cubicBezTo>
                  <a:pt x="51819" y="1157397"/>
                  <a:pt x="0" y="1105578"/>
                  <a:pt x="0" y="1041657"/>
                </a:cubicBezTo>
                <a:lnTo>
                  <a:pt x="0" y="11574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7719" tIns="117719" rIns="117719" bIns="117719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200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 = resolución problemas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52E2C7-D245-4D7E-AEC4-FEF212DFBBEA}"/>
              </a:ext>
            </a:extLst>
          </p:cNvPr>
          <p:cNvSpPr txBox="1"/>
          <p:nvPr/>
        </p:nvSpPr>
        <p:spPr>
          <a:xfrm>
            <a:off x="1269876" y="2204864"/>
            <a:ext cx="396044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Estudio bibliométrico</a:t>
            </a:r>
            <a:r>
              <a:rPr lang="es-E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s-E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 de datos WOS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470EF2D7-5E4E-478B-8AE3-B1D02D333AD0}"/>
              </a:ext>
            </a:extLst>
          </p:cNvPr>
          <p:cNvGrpSpPr/>
          <p:nvPr/>
        </p:nvGrpSpPr>
        <p:grpSpPr>
          <a:xfrm>
            <a:off x="5302324" y="2269564"/>
            <a:ext cx="5832648" cy="646331"/>
            <a:chOff x="5184388" y="2174636"/>
            <a:chExt cx="5832648" cy="646331"/>
          </a:xfrm>
        </p:grpSpPr>
        <p:cxnSp>
          <p:nvCxnSpPr>
            <p:cNvPr id="9" name="Conector recto de flecha 8">
              <a:extLst>
                <a:ext uri="{FF2B5EF4-FFF2-40B4-BE49-F238E27FC236}">
                  <a16:creationId xmlns:a16="http://schemas.microsoft.com/office/drawing/2014/main" id="{A40D66B0-A3BB-4663-AEC0-59B4A57235C7}"/>
                </a:ext>
              </a:extLst>
            </p:cNvPr>
            <p:cNvCxnSpPr>
              <a:cxnSpLocks/>
            </p:cNvCxnSpPr>
            <p:nvPr/>
          </p:nvCxnSpPr>
          <p:spPr>
            <a:xfrm>
              <a:off x="5184388" y="2497801"/>
              <a:ext cx="93610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B3FDE50B-73D4-41B1-911D-ADEE602FD4E7}"/>
                </a:ext>
              </a:extLst>
            </p:cNvPr>
            <p:cNvSpPr txBox="1"/>
            <p:nvPr/>
          </p:nvSpPr>
          <p:spPr>
            <a:xfrm>
              <a:off x="6192500" y="2174636"/>
              <a:ext cx="4824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“Computational Thinking in (Preschool or Primary) Education” </a:t>
              </a:r>
              <a:endParaRPr lang="es-E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3 Rectángulo"/>
          <p:cNvSpPr/>
          <p:nvPr/>
        </p:nvSpPr>
        <p:spPr>
          <a:xfrm>
            <a:off x="1027772" y="1988840"/>
            <a:ext cx="10395232" cy="1236960"/>
          </a:xfrm>
          <a:prstGeom prst="rect">
            <a:avLst/>
          </a:prstGeom>
          <a:noFill/>
          <a:ln w="57150"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: hacia abajo 7">
            <a:extLst>
              <a:ext uri="{FF2B5EF4-FFF2-40B4-BE49-F238E27FC236}">
                <a16:creationId xmlns:a16="http://schemas.microsoft.com/office/drawing/2014/main" id="{953C6B54-5283-43D1-9036-78CCF7904E29}"/>
              </a:ext>
            </a:extLst>
          </p:cNvPr>
          <p:cNvSpPr/>
          <p:nvPr/>
        </p:nvSpPr>
        <p:spPr>
          <a:xfrm>
            <a:off x="5740084" y="3424066"/>
            <a:ext cx="931920" cy="607463"/>
          </a:xfrm>
          <a:prstGeom prst="downArrow">
            <a:avLst/>
          </a:prstGeom>
          <a:solidFill>
            <a:schemeClr val="tx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B5D477AA-207A-4E6F-B672-02F82DD4ED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6525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124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961">
        <p:fade/>
      </p:transition>
    </mc:Choice>
    <mc:Fallback xmlns="">
      <p:transition spd="med" advTm="1429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6" grpId="0"/>
      <p:bldP spid="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32BA35-DDE6-4171-B12C-D59927D79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916" y="470347"/>
            <a:ext cx="9143998" cy="1020762"/>
          </a:xfrm>
        </p:spPr>
        <p:txBody>
          <a:bodyPr/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Fundamentación 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teórica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70E3EE2-E10F-4D88-87F3-A49F30409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s-ES" noProof="0" smtClean="0"/>
              <a:t>6</a:t>
            </a:fld>
            <a:endParaRPr lang="es-ES" noProof="0" dirty="0"/>
          </a:p>
        </p:txBody>
      </p:sp>
      <p:sp>
        <p:nvSpPr>
          <p:cNvPr id="31" name="Forma libre: forma 30">
            <a:extLst>
              <a:ext uri="{FF2B5EF4-FFF2-40B4-BE49-F238E27FC236}">
                <a16:creationId xmlns:a16="http://schemas.microsoft.com/office/drawing/2014/main" id="{BEFBD144-638F-40C4-AAF5-34036686B957}"/>
              </a:ext>
            </a:extLst>
          </p:cNvPr>
          <p:cNvSpPr/>
          <p:nvPr/>
        </p:nvSpPr>
        <p:spPr>
          <a:xfrm>
            <a:off x="7330809" y="4015519"/>
            <a:ext cx="772260" cy="74704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47041"/>
                </a:lnTo>
                <a:lnTo>
                  <a:pt x="772260" y="747041"/>
                </a:lnTo>
              </a:path>
            </a:pathLst>
          </a:custGeom>
          <a:noFill/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orma libre: forma 31">
            <a:extLst>
              <a:ext uri="{FF2B5EF4-FFF2-40B4-BE49-F238E27FC236}">
                <a16:creationId xmlns:a16="http://schemas.microsoft.com/office/drawing/2014/main" id="{FF149B12-0CD5-414C-BA3E-77AD5422C60E}"/>
              </a:ext>
            </a:extLst>
          </p:cNvPr>
          <p:cNvSpPr/>
          <p:nvPr/>
        </p:nvSpPr>
        <p:spPr>
          <a:xfrm>
            <a:off x="5983487" y="2894957"/>
            <a:ext cx="1347322" cy="3410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70520"/>
                </a:lnTo>
                <a:lnTo>
                  <a:pt x="1347322" y="170520"/>
                </a:lnTo>
                <a:lnTo>
                  <a:pt x="1347322" y="341040"/>
                </a:lnTo>
              </a:path>
            </a:pathLst>
          </a:custGeom>
          <a:noFill/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Forma libre: forma 32">
            <a:extLst>
              <a:ext uri="{FF2B5EF4-FFF2-40B4-BE49-F238E27FC236}">
                <a16:creationId xmlns:a16="http://schemas.microsoft.com/office/drawing/2014/main" id="{9823B59A-D897-48A2-BD80-FCF87E43466D}"/>
              </a:ext>
            </a:extLst>
          </p:cNvPr>
          <p:cNvSpPr/>
          <p:nvPr/>
        </p:nvSpPr>
        <p:spPr>
          <a:xfrm>
            <a:off x="2297325" y="4048000"/>
            <a:ext cx="353040" cy="190008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00084"/>
                </a:lnTo>
                <a:lnTo>
                  <a:pt x="353040" y="1900084"/>
                </a:lnTo>
              </a:path>
            </a:pathLst>
          </a:custGeom>
          <a:noFill/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D1090245-E257-4756-8653-95784A3A376A}"/>
              </a:ext>
            </a:extLst>
          </p:cNvPr>
          <p:cNvSpPr/>
          <p:nvPr/>
        </p:nvSpPr>
        <p:spPr>
          <a:xfrm>
            <a:off x="2297325" y="4048000"/>
            <a:ext cx="353040" cy="74704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47041"/>
                </a:lnTo>
                <a:lnTo>
                  <a:pt x="353040" y="747041"/>
                </a:lnTo>
              </a:path>
            </a:pathLst>
          </a:custGeom>
          <a:noFill/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Forma libre: forma 34">
            <a:extLst>
              <a:ext uri="{FF2B5EF4-FFF2-40B4-BE49-F238E27FC236}">
                <a16:creationId xmlns:a16="http://schemas.microsoft.com/office/drawing/2014/main" id="{7D6ABCCA-7558-48FC-87D4-32A6476DB00D}"/>
              </a:ext>
            </a:extLst>
          </p:cNvPr>
          <p:cNvSpPr/>
          <p:nvPr/>
        </p:nvSpPr>
        <p:spPr>
          <a:xfrm>
            <a:off x="3238766" y="2894957"/>
            <a:ext cx="2744720" cy="3410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744720" y="0"/>
                </a:moveTo>
                <a:lnTo>
                  <a:pt x="2744720" y="170520"/>
                </a:lnTo>
                <a:lnTo>
                  <a:pt x="0" y="170520"/>
                </a:lnTo>
                <a:lnTo>
                  <a:pt x="0" y="341040"/>
                </a:lnTo>
              </a:path>
            </a:pathLst>
          </a:custGeom>
          <a:noFill/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Forma libre: forma 35">
            <a:extLst>
              <a:ext uri="{FF2B5EF4-FFF2-40B4-BE49-F238E27FC236}">
                <a16:creationId xmlns:a16="http://schemas.microsoft.com/office/drawing/2014/main" id="{3A113DB0-C71F-4F52-9B46-C4D9F9CB7A9E}"/>
              </a:ext>
            </a:extLst>
          </p:cNvPr>
          <p:cNvSpPr/>
          <p:nvPr/>
        </p:nvSpPr>
        <p:spPr>
          <a:xfrm>
            <a:off x="4341432" y="2082955"/>
            <a:ext cx="3284108" cy="812001"/>
          </a:xfrm>
          <a:custGeom>
            <a:avLst/>
            <a:gdLst>
              <a:gd name="connsiteX0" fmla="*/ 0 w 3284108"/>
              <a:gd name="connsiteY0" fmla="*/ 0 h 812001"/>
              <a:gd name="connsiteX1" fmla="*/ 3284108 w 3284108"/>
              <a:gd name="connsiteY1" fmla="*/ 0 h 812001"/>
              <a:gd name="connsiteX2" fmla="*/ 3284108 w 3284108"/>
              <a:gd name="connsiteY2" fmla="*/ 812001 h 812001"/>
              <a:gd name="connsiteX3" fmla="*/ 0 w 3284108"/>
              <a:gd name="connsiteY3" fmla="*/ 812001 h 812001"/>
              <a:gd name="connsiteX4" fmla="*/ 0 w 3284108"/>
              <a:gd name="connsiteY4" fmla="*/ 0 h 8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4108" h="812001">
                <a:moveTo>
                  <a:pt x="0" y="0"/>
                </a:moveTo>
                <a:lnTo>
                  <a:pt x="3284108" y="0"/>
                </a:lnTo>
                <a:lnTo>
                  <a:pt x="3284108" y="812001"/>
                </a:lnTo>
                <a:lnTo>
                  <a:pt x="0" y="812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4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Ambientes de aprendizaje</a:t>
            </a:r>
          </a:p>
        </p:txBody>
      </p:sp>
      <p:sp>
        <p:nvSpPr>
          <p:cNvPr id="37" name="Forma libre: forma 36">
            <a:extLst>
              <a:ext uri="{FF2B5EF4-FFF2-40B4-BE49-F238E27FC236}">
                <a16:creationId xmlns:a16="http://schemas.microsoft.com/office/drawing/2014/main" id="{0345F31A-0C24-4F42-B3B5-973FD63A833B}"/>
              </a:ext>
            </a:extLst>
          </p:cNvPr>
          <p:cNvSpPr/>
          <p:nvPr/>
        </p:nvSpPr>
        <p:spPr>
          <a:xfrm>
            <a:off x="2061964" y="3235998"/>
            <a:ext cx="2353603" cy="812001"/>
          </a:xfrm>
          <a:custGeom>
            <a:avLst/>
            <a:gdLst>
              <a:gd name="connsiteX0" fmla="*/ 0 w 2353603"/>
              <a:gd name="connsiteY0" fmla="*/ 0 h 812001"/>
              <a:gd name="connsiteX1" fmla="*/ 2353603 w 2353603"/>
              <a:gd name="connsiteY1" fmla="*/ 0 h 812001"/>
              <a:gd name="connsiteX2" fmla="*/ 2353603 w 2353603"/>
              <a:gd name="connsiteY2" fmla="*/ 812001 h 812001"/>
              <a:gd name="connsiteX3" fmla="*/ 0 w 2353603"/>
              <a:gd name="connsiteY3" fmla="*/ 812001 h 812001"/>
              <a:gd name="connsiteX4" fmla="*/ 0 w 2353603"/>
              <a:gd name="connsiteY4" fmla="*/ 0 h 8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03" h="812001">
                <a:moveTo>
                  <a:pt x="0" y="0"/>
                </a:moveTo>
                <a:lnTo>
                  <a:pt x="2353603" y="0"/>
                </a:lnTo>
                <a:lnTo>
                  <a:pt x="2353603" y="812001"/>
                </a:lnTo>
                <a:lnTo>
                  <a:pt x="0" y="812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9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Literatura</a:t>
            </a:r>
            <a:endParaRPr lang="es-ES" sz="19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Forma libre: forma 37">
            <a:extLst>
              <a:ext uri="{FF2B5EF4-FFF2-40B4-BE49-F238E27FC236}">
                <a16:creationId xmlns:a16="http://schemas.microsoft.com/office/drawing/2014/main" id="{A6A5C4BB-937D-4CA9-B15B-CEC6A871D388}"/>
              </a:ext>
            </a:extLst>
          </p:cNvPr>
          <p:cNvSpPr/>
          <p:nvPr/>
        </p:nvSpPr>
        <p:spPr>
          <a:xfrm>
            <a:off x="2650365" y="4389040"/>
            <a:ext cx="1624003" cy="812001"/>
          </a:xfrm>
          <a:custGeom>
            <a:avLst/>
            <a:gdLst>
              <a:gd name="connsiteX0" fmla="*/ 0 w 1624003"/>
              <a:gd name="connsiteY0" fmla="*/ 0 h 812001"/>
              <a:gd name="connsiteX1" fmla="*/ 1624003 w 1624003"/>
              <a:gd name="connsiteY1" fmla="*/ 0 h 812001"/>
              <a:gd name="connsiteX2" fmla="*/ 1624003 w 1624003"/>
              <a:gd name="connsiteY2" fmla="*/ 812001 h 812001"/>
              <a:gd name="connsiteX3" fmla="*/ 0 w 1624003"/>
              <a:gd name="connsiteY3" fmla="*/ 812001 h 812001"/>
              <a:gd name="connsiteX4" fmla="*/ 0 w 1624003"/>
              <a:gd name="connsiteY4" fmla="*/ 0 h 8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4003" h="812001">
                <a:moveTo>
                  <a:pt x="0" y="0"/>
                </a:moveTo>
                <a:lnTo>
                  <a:pt x="1624003" y="0"/>
                </a:lnTo>
                <a:lnTo>
                  <a:pt x="1624003" y="812001"/>
                </a:lnTo>
                <a:lnTo>
                  <a:pt x="0" y="812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Escasa</a:t>
            </a:r>
          </a:p>
        </p:txBody>
      </p:sp>
      <p:sp>
        <p:nvSpPr>
          <p:cNvPr id="39" name="Forma libre: forma 38">
            <a:extLst>
              <a:ext uri="{FF2B5EF4-FFF2-40B4-BE49-F238E27FC236}">
                <a16:creationId xmlns:a16="http://schemas.microsoft.com/office/drawing/2014/main" id="{D5DE941E-28FE-45C0-A8E2-DE4E16FB0062}"/>
              </a:ext>
            </a:extLst>
          </p:cNvPr>
          <p:cNvSpPr/>
          <p:nvPr/>
        </p:nvSpPr>
        <p:spPr>
          <a:xfrm>
            <a:off x="2650365" y="5542083"/>
            <a:ext cx="1624003" cy="812001"/>
          </a:xfrm>
          <a:custGeom>
            <a:avLst/>
            <a:gdLst>
              <a:gd name="connsiteX0" fmla="*/ 0 w 1624003"/>
              <a:gd name="connsiteY0" fmla="*/ 0 h 812001"/>
              <a:gd name="connsiteX1" fmla="*/ 1624003 w 1624003"/>
              <a:gd name="connsiteY1" fmla="*/ 0 h 812001"/>
              <a:gd name="connsiteX2" fmla="*/ 1624003 w 1624003"/>
              <a:gd name="connsiteY2" fmla="*/ 812001 h 812001"/>
              <a:gd name="connsiteX3" fmla="*/ 0 w 1624003"/>
              <a:gd name="connsiteY3" fmla="*/ 812001 h 812001"/>
              <a:gd name="connsiteX4" fmla="*/ 0 w 1624003"/>
              <a:gd name="connsiteY4" fmla="*/ 0 h 8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4003" h="812001">
                <a:moveTo>
                  <a:pt x="0" y="0"/>
                </a:moveTo>
                <a:lnTo>
                  <a:pt x="1624003" y="0"/>
                </a:lnTo>
                <a:lnTo>
                  <a:pt x="1624003" y="812001"/>
                </a:lnTo>
                <a:lnTo>
                  <a:pt x="0" y="812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Falta herramientas evaluadoras</a:t>
            </a:r>
          </a:p>
        </p:txBody>
      </p:sp>
      <p:sp>
        <p:nvSpPr>
          <p:cNvPr id="40" name="Forma libre: forma 39">
            <a:extLst>
              <a:ext uri="{FF2B5EF4-FFF2-40B4-BE49-F238E27FC236}">
                <a16:creationId xmlns:a16="http://schemas.microsoft.com/office/drawing/2014/main" id="{C02B282D-9FAA-4ABD-8480-ECD261BED38A}"/>
              </a:ext>
            </a:extLst>
          </p:cNvPr>
          <p:cNvSpPr/>
          <p:nvPr/>
        </p:nvSpPr>
        <p:spPr>
          <a:xfrm>
            <a:off x="5093512" y="3235998"/>
            <a:ext cx="5148400" cy="812001"/>
          </a:xfrm>
          <a:custGeom>
            <a:avLst/>
            <a:gdLst>
              <a:gd name="connsiteX0" fmla="*/ 0 w 5148400"/>
              <a:gd name="connsiteY0" fmla="*/ 0 h 812001"/>
              <a:gd name="connsiteX1" fmla="*/ 5148400 w 5148400"/>
              <a:gd name="connsiteY1" fmla="*/ 0 h 812001"/>
              <a:gd name="connsiteX2" fmla="*/ 5148400 w 5148400"/>
              <a:gd name="connsiteY2" fmla="*/ 812001 h 812001"/>
              <a:gd name="connsiteX3" fmla="*/ 0 w 5148400"/>
              <a:gd name="connsiteY3" fmla="*/ 812001 h 812001"/>
              <a:gd name="connsiteX4" fmla="*/ 0 w 5148400"/>
              <a:gd name="connsiteY4" fmla="*/ 0 h 8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8400" h="812001">
                <a:moveTo>
                  <a:pt x="0" y="0"/>
                </a:moveTo>
                <a:lnTo>
                  <a:pt x="5148400" y="0"/>
                </a:lnTo>
                <a:lnTo>
                  <a:pt x="5148400" y="812001"/>
                </a:lnTo>
                <a:lnTo>
                  <a:pt x="0" y="812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Conjunto de elementos que forman parte del proceso de enseñanza y aprendizaje</a:t>
            </a:r>
          </a:p>
        </p:txBody>
      </p:sp>
      <p:sp>
        <p:nvSpPr>
          <p:cNvPr id="41" name="Forma libre: forma 40">
            <a:extLst>
              <a:ext uri="{FF2B5EF4-FFF2-40B4-BE49-F238E27FC236}">
                <a16:creationId xmlns:a16="http://schemas.microsoft.com/office/drawing/2014/main" id="{1EB96C3D-00F6-40C3-AFD1-491A1DF21B78}"/>
              </a:ext>
            </a:extLst>
          </p:cNvPr>
          <p:cNvSpPr/>
          <p:nvPr/>
        </p:nvSpPr>
        <p:spPr>
          <a:xfrm>
            <a:off x="6657148" y="4509120"/>
            <a:ext cx="1624003" cy="812001"/>
          </a:xfrm>
          <a:custGeom>
            <a:avLst/>
            <a:gdLst>
              <a:gd name="connsiteX0" fmla="*/ 0 w 1624003"/>
              <a:gd name="connsiteY0" fmla="*/ 0 h 812001"/>
              <a:gd name="connsiteX1" fmla="*/ 1624003 w 1624003"/>
              <a:gd name="connsiteY1" fmla="*/ 0 h 812001"/>
              <a:gd name="connsiteX2" fmla="*/ 1624003 w 1624003"/>
              <a:gd name="connsiteY2" fmla="*/ 812001 h 812001"/>
              <a:gd name="connsiteX3" fmla="*/ 0 w 1624003"/>
              <a:gd name="connsiteY3" fmla="*/ 812001 h 812001"/>
              <a:gd name="connsiteX4" fmla="*/ 0 w 1624003"/>
              <a:gd name="connsiteY4" fmla="*/ 0 h 8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4003" h="812001">
                <a:moveTo>
                  <a:pt x="0" y="0"/>
                </a:moveTo>
                <a:lnTo>
                  <a:pt x="1624003" y="0"/>
                </a:lnTo>
                <a:lnTo>
                  <a:pt x="1624003" y="812001"/>
                </a:lnTo>
                <a:lnTo>
                  <a:pt x="0" y="812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Dimensiones</a:t>
            </a:r>
          </a:p>
        </p:txBody>
      </p:sp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9AB31A57-A0CA-4CC5-8C76-34E4033944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6525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550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223">
        <p:fade/>
      </p:transition>
    </mc:Choice>
    <mc:Fallback xmlns="">
      <p:transition spd="med" advTm="372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836530-B1EA-4052-9F09-F608003B7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Metodología: Objetivos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3F14052-1480-47B8-A1ED-63C4FF827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s-ES" noProof="0" smtClean="0"/>
              <a:t>7</a:t>
            </a:fld>
            <a:endParaRPr lang="es-ES" noProof="0" dirty="0"/>
          </a:p>
        </p:txBody>
      </p:sp>
      <p:sp>
        <p:nvSpPr>
          <p:cNvPr id="9" name="Arco de bloque 8">
            <a:extLst>
              <a:ext uri="{FF2B5EF4-FFF2-40B4-BE49-F238E27FC236}">
                <a16:creationId xmlns:a16="http://schemas.microsoft.com/office/drawing/2014/main" id="{5A18F6C1-9B78-4973-8346-EFF1CFDC7097}"/>
              </a:ext>
            </a:extLst>
          </p:cNvPr>
          <p:cNvSpPr/>
          <p:nvPr/>
        </p:nvSpPr>
        <p:spPr>
          <a:xfrm>
            <a:off x="-5215548" y="483750"/>
            <a:ext cx="7291592" cy="7291592"/>
          </a:xfrm>
          <a:prstGeom prst="blockArc">
            <a:avLst>
              <a:gd name="adj1" fmla="val 18900000"/>
              <a:gd name="adj2" fmla="val 2700000"/>
              <a:gd name="adj3" fmla="val 296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6DDCCE2D-236D-4214-81C2-6EDCB667A4D3}"/>
              </a:ext>
            </a:extLst>
          </p:cNvPr>
          <p:cNvGrpSpPr/>
          <p:nvPr/>
        </p:nvGrpSpPr>
        <p:grpSpPr>
          <a:xfrm>
            <a:off x="999315" y="1733222"/>
            <a:ext cx="9411024" cy="1041738"/>
            <a:chOff x="999315" y="1733222"/>
            <a:chExt cx="9411024" cy="1041738"/>
          </a:xfrm>
        </p:grpSpPr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174DB9EB-78E9-4E30-A56C-1DEDC8EFA647}"/>
                </a:ext>
              </a:extLst>
            </p:cNvPr>
            <p:cNvSpPr/>
            <p:nvPr/>
          </p:nvSpPr>
          <p:spPr>
            <a:xfrm>
              <a:off x="1520184" y="1837396"/>
              <a:ext cx="8890155" cy="833390"/>
            </a:xfrm>
            <a:custGeom>
              <a:avLst/>
              <a:gdLst>
                <a:gd name="connsiteX0" fmla="*/ 0 w 8890155"/>
                <a:gd name="connsiteY0" fmla="*/ 0 h 833390"/>
                <a:gd name="connsiteX1" fmla="*/ 8890155 w 8890155"/>
                <a:gd name="connsiteY1" fmla="*/ 0 h 833390"/>
                <a:gd name="connsiteX2" fmla="*/ 8890155 w 8890155"/>
                <a:gd name="connsiteY2" fmla="*/ 833390 h 833390"/>
                <a:gd name="connsiteX3" fmla="*/ 0 w 8890155"/>
                <a:gd name="connsiteY3" fmla="*/ 833390 h 833390"/>
                <a:gd name="connsiteX4" fmla="*/ 0 w 8890155"/>
                <a:gd name="connsiteY4" fmla="*/ 0 h 833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0155" h="833390">
                  <a:moveTo>
                    <a:pt x="0" y="0"/>
                  </a:moveTo>
                  <a:lnTo>
                    <a:pt x="8890155" y="0"/>
                  </a:lnTo>
                  <a:lnTo>
                    <a:pt x="8890155" y="833390"/>
                  </a:lnTo>
                  <a:lnTo>
                    <a:pt x="0" y="83339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1504" tIns="45720" rIns="45720" bIns="4572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Conocer la investigación sobre el uso del pensamiento computacional en las etapas de educación infantil y primaria. </a:t>
              </a:r>
              <a:endParaRPr lang="es-ES" sz="1800" kern="1200" dirty="0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AC97F116-3817-49EF-B811-BBC0E75BC68B}"/>
                </a:ext>
              </a:extLst>
            </p:cNvPr>
            <p:cNvSpPr/>
            <p:nvPr/>
          </p:nvSpPr>
          <p:spPr>
            <a:xfrm>
              <a:off x="999315" y="1733222"/>
              <a:ext cx="1041738" cy="1041738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B3275022-327D-413C-9C8A-F80635022D7A}"/>
              </a:ext>
            </a:extLst>
          </p:cNvPr>
          <p:cNvGrpSpPr/>
          <p:nvPr/>
        </p:nvGrpSpPr>
        <p:grpSpPr>
          <a:xfrm>
            <a:off x="1477117" y="2983525"/>
            <a:ext cx="8933222" cy="1041738"/>
            <a:chOff x="1477117" y="2983525"/>
            <a:chExt cx="8933222" cy="1041738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4C7DC046-4415-4F83-9D98-6D912AA6CF50}"/>
                </a:ext>
              </a:extLst>
            </p:cNvPr>
            <p:cNvSpPr/>
            <p:nvPr/>
          </p:nvSpPr>
          <p:spPr>
            <a:xfrm>
              <a:off x="1997986" y="3087699"/>
              <a:ext cx="8412353" cy="833390"/>
            </a:xfrm>
            <a:custGeom>
              <a:avLst/>
              <a:gdLst>
                <a:gd name="connsiteX0" fmla="*/ 0 w 8412353"/>
                <a:gd name="connsiteY0" fmla="*/ 0 h 833390"/>
                <a:gd name="connsiteX1" fmla="*/ 8412353 w 8412353"/>
                <a:gd name="connsiteY1" fmla="*/ 0 h 833390"/>
                <a:gd name="connsiteX2" fmla="*/ 8412353 w 8412353"/>
                <a:gd name="connsiteY2" fmla="*/ 833390 h 833390"/>
                <a:gd name="connsiteX3" fmla="*/ 0 w 8412353"/>
                <a:gd name="connsiteY3" fmla="*/ 833390 h 833390"/>
                <a:gd name="connsiteX4" fmla="*/ 0 w 8412353"/>
                <a:gd name="connsiteY4" fmla="*/ 0 h 833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2353" h="833390">
                  <a:moveTo>
                    <a:pt x="0" y="0"/>
                  </a:moveTo>
                  <a:lnTo>
                    <a:pt x="8412353" y="0"/>
                  </a:lnTo>
                  <a:lnTo>
                    <a:pt x="8412353" y="833390"/>
                  </a:lnTo>
                  <a:lnTo>
                    <a:pt x="0" y="83339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1504" tIns="45720" rIns="45720" bIns="4572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Analizar la investigación en PC en educación en relación a los ambientes de aprendizaje en los que este se produce. </a:t>
              </a:r>
              <a:endParaRPr lang="es-ES" sz="1800" kern="1200" dirty="0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AD94D93A-59DD-4949-A42E-1FA37FEEF1FD}"/>
                </a:ext>
              </a:extLst>
            </p:cNvPr>
            <p:cNvSpPr/>
            <p:nvPr/>
          </p:nvSpPr>
          <p:spPr>
            <a:xfrm>
              <a:off x="1477117" y="2983525"/>
              <a:ext cx="1041738" cy="1041738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C213E3C2-FE66-4662-9A2F-ADFA98D33CE0}"/>
              </a:ext>
            </a:extLst>
          </p:cNvPr>
          <p:cNvGrpSpPr/>
          <p:nvPr/>
        </p:nvGrpSpPr>
        <p:grpSpPr>
          <a:xfrm>
            <a:off x="1477117" y="4233828"/>
            <a:ext cx="8933222" cy="1041738"/>
            <a:chOff x="1477117" y="4233828"/>
            <a:chExt cx="8933222" cy="1041738"/>
          </a:xfrm>
        </p:grpSpPr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FE4FE81A-40F8-49B9-974B-8970EDDF5611}"/>
                </a:ext>
              </a:extLst>
            </p:cNvPr>
            <p:cNvSpPr/>
            <p:nvPr/>
          </p:nvSpPr>
          <p:spPr>
            <a:xfrm>
              <a:off x="1997986" y="4338002"/>
              <a:ext cx="8412353" cy="833390"/>
            </a:xfrm>
            <a:custGeom>
              <a:avLst/>
              <a:gdLst>
                <a:gd name="connsiteX0" fmla="*/ 0 w 8412353"/>
                <a:gd name="connsiteY0" fmla="*/ 0 h 833390"/>
                <a:gd name="connsiteX1" fmla="*/ 8412353 w 8412353"/>
                <a:gd name="connsiteY1" fmla="*/ 0 h 833390"/>
                <a:gd name="connsiteX2" fmla="*/ 8412353 w 8412353"/>
                <a:gd name="connsiteY2" fmla="*/ 833390 h 833390"/>
                <a:gd name="connsiteX3" fmla="*/ 0 w 8412353"/>
                <a:gd name="connsiteY3" fmla="*/ 833390 h 833390"/>
                <a:gd name="connsiteX4" fmla="*/ 0 w 8412353"/>
                <a:gd name="connsiteY4" fmla="*/ 0 h 833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2353" h="833390">
                  <a:moveTo>
                    <a:pt x="0" y="0"/>
                  </a:moveTo>
                  <a:lnTo>
                    <a:pt x="8412353" y="0"/>
                  </a:lnTo>
                  <a:lnTo>
                    <a:pt x="8412353" y="833390"/>
                  </a:lnTo>
                  <a:lnTo>
                    <a:pt x="0" y="83339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1504" tIns="45720" rIns="45720" bIns="4572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Analizar los ambientes de aprendizaje basados en el pensamiento computacional. </a:t>
              </a:r>
              <a:endParaRPr lang="es-ES" sz="1800" kern="1200" dirty="0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E3420F96-766F-4C59-804E-B478A0785EFF}"/>
                </a:ext>
              </a:extLst>
            </p:cNvPr>
            <p:cNvSpPr/>
            <p:nvPr/>
          </p:nvSpPr>
          <p:spPr>
            <a:xfrm>
              <a:off x="1477117" y="4233828"/>
              <a:ext cx="1041738" cy="1041738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11E839AF-2750-47A5-B447-204CC4A5AF6D}"/>
              </a:ext>
            </a:extLst>
          </p:cNvPr>
          <p:cNvGrpSpPr/>
          <p:nvPr/>
        </p:nvGrpSpPr>
        <p:grpSpPr>
          <a:xfrm>
            <a:off x="999315" y="5484130"/>
            <a:ext cx="9411024" cy="1041738"/>
            <a:chOff x="999315" y="5484130"/>
            <a:chExt cx="9411024" cy="1041738"/>
          </a:xfrm>
        </p:grpSpPr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D541E0B8-96F3-4879-9A42-FE388B41F27B}"/>
                </a:ext>
              </a:extLst>
            </p:cNvPr>
            <p:cNvSpPr/>
            <p:nvPr/>
          </p:nvSpPr>
          <p:spPr>
            <a:xfrm>
              <a:off x="1520184" y="5588304"/>
              <a:ext cx="8890155" cy="833390"/>
            </a:xfrm>
            <a:custGeom>
              <a:avLst/>
              <a:gdLst>
                <a:gd name="connsiteX0" fmla="*/ 0 w 8890155"/>
                <a:gd name="connsiteY0" fmla="*/ 0 h 833390"/>
                <a:gd name="connsiteX1" fmla="*/ 8890155 w 8890155"/>
                <a:gd name="connsiteY1" fmla="*/ 0 h 833390"/>
                <a:gd name="connsiteX2" fmla="*/ 8890155 w 8890155"/>
                <a:gd name="connsiteY2" fmla="*/ 833390 h 833390"/>
                <a:gd name="connsiteX3" fmla="*/ 0 w 8890155"/>
                <a:gd name="connsiteY3" fmla="*/ 833390 h 833390"/>
                <a:gd name="connsiteX4" fmla="*/ 0 w 8890155"/>
                <a:gd name="connsiteY4" fmla="*/ 0 h 833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0155" h="833390">
                  <a:moveTo>
                    <a:pt x="0" y="0"/>
                  </a:moveTo>
                  <a:lnTo>
                    <a:pt x="8890155" y="0"/>
                  </a:lnTo>
                  <a:lnTo>
                    <a:pt x="8890155" y="833390"/>
                  </a:lnTo>
                  <a:lnTo>
                    <a:pt x="0" y="83339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1504" tIns="45720" rIns="45720" bIns="4572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Describir la opinión de los profesionales que utilizan el pensamiento computacional, sobre el uso de la robótica, la programación, el scratch o los juegos desconectados en el aula. </a:t>
              </a: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857DAF2A-4DAD-46FD-9EE2-7AAB01E393B4}"/>
                </a:ext>
              </a:extLst>
            </p:cNvPr>
            <p:cNvSpPr/>
            <p:nvPr/>
          </p:nvSpPr>
          <p:spPr>
            <a:xfrm>
              <a:off x="999315" y="5484130"/>
              <a:ext cx="1041738" cy="1041738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12F976-566D-4E21-B4A9-FE845E4221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6525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36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415">
        <p:fade/>
      </p:transition>
    </mc:Choice>
    <mc:Fallback xmlns="">
      <p:transition spd="med" advTm="484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39 Conector recto"/>
          <p:cNvCxnSpPr/>
          <p:nvPr/>
        </p:nvCxnSpPr>
        <p:spPr>
          <a:xfrm>
            <a:off x="10270876" y="3068960"/>
            <a:ext cx="0" cy="3024336"/>
          </a:xfrm>
          <a:prstGeom prst="line">
            <a:avLst/>
          </a:prstGeom>
          <a:ln w="25400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>
            <a:off x="7437710" y="3068960"/>
            <a:ext cx="24855" cy="3024336"/>
          </a:xfrm>
          <a:prstGeom prst="line">
            <a:avLst/>
          </a:prstGeom>
          <a:ln w="25400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>
            <a:off x="2854052" y="2852936"/>
            <a:ext cx="0" cy="2952328"/>
          </a:xfrm>
          <a:prstGeom prst="line">
            <a:avLst/>
          </a:prstGeom>
          <a:ln w="25400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812F30B7-E123-463E-8DDB-B5F57FA42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Metodología: Variables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E58508F-EB23-42E8-8C53-4D947050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5BA54BD-C84D-46CE-8B72-31BFB26ABA43}" type="slidenum">
              <a:rPr lang="es-ES" noProof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s-ES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FB870A04-F43B-4972-AE3F-B59E2CB72C4C}"/>
              </a:ext>
            </a:extLst>
          </p:cNvPr>
          <p:cNvSpPr/>
          <p:nvPr/>
        </p:nvSpPr>
        <p:spPr>
          <a:xfrm>
            <a:off x="1413892" y="2060848"/>
            <a:ext cx="3096344" cy="792088"/>
          </a:xfrm>
          <a:prstGeom prst="round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Ambientes de aprendizaje en PC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3DB66723-BE87-468F-8EE5-E79DD7B7F587}"/>
              </a:ext>
            </a:extLst>
          </p:cNvPr>
          <p:cNvSpPr/>
          <p:nvPr/>
        </p:nvSpPr>
        <p:spPr>
          <a:xfrm>
            <a:off x="7318548" y="2076103"/>
            <a:ext cx="3096344" cy="792088"/>
          </a:xfrm>
          <a:prstGeom prst="round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Pensamiento Computacional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7B2006C9-0789-4AFF-91CE-E6854AC8F0F2}"/>
              </a:ext>
            </a:extLst>
          </p:cNvPr>
          <p:cNvGrpSpPr/>
          <p:nvPr/>
        </p:nvGrpSpPr>
        <p:grpSpPr>
          <a:xfrm>
            <a:off x="1970881" y="3316250"/>
            <a:ext cx="1747267" cy="2947080"/>
            <a:chOff x="1970881" y="3316250"/>
            <a:chExt cx="1747267" cy="294708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1292D043-C0FD-429D-AF7C-12159525F4B7}"/>
                </a:ext>
              </a:extLst>
            </p:cNvPr>
            <p:cNvSpPr/>
            <p:nvPr/>
          </p:nvSpPr>
          <p:spPr>
            <a:xfrm>
              <a:off x="1989956" y="3316250"/>
              <a:ext cx="1728192" cy="604267"/>
            </a:xfrm>
            <a:prstGeom prst="roundRect">
              <a:avLst/>
            </a:prstGeom>
            <a:grpFill/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Física</a:t>
              </a:r>
            </a:p>
          </p:txBody>
        </p:sp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10C01630-C0A4-4CA9-8A3F-A87376EEAA95}"/>
                </a:ext>
              </a:extLst>
            </p:cNvPr>
            <p:cNvSpPr/>
            <p:nvPr/>
          </p:nvSpPr>
          <p:spPr>
            <a:xfrm>
              <a:off x="1989956" y="4081697"/>
              <a:ext cx="1728192" cy="604267"/>
            </a:xfrm>
            <a:prstGeom prst="roundRect">
              <a:avLst/>
            </a:prstGeom>
            <a:grpFill/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Metodológica</a:t>
              </a:r>
            </a:p>
          </p:txBody>
        </p:sp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88B802D0-4AE3-4827-8121-CB00CE5111EB}"/>
                </a:ext>
              </a:extLst>
            </p:cNvPr>
            <p:cNvSpPr/>
            <p:nvPr/>
          </p:nvSpPr>
          <p:spPr>
            <a:xfrm>
              <a:off x="1989956" y="4854759"/>
              <a:ext cx="1728192" cy="604267"/>
            </a:xfrm>
            <a:prstGeom prst="roundRect">
              <a:avLst/>
            </a:prstGeom>
            <a:grpFill/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Temporal</a:t>
              </a:r>
            </a:p>
          </p:txBody>
        </p:sp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028BE8E1-8596-46F7-81DC-07FC43954FAA}"/>
                </a:ext>
              </a:extLst>
            </p:cNvPr>
            <p:cNvSpPr/>
            <p:nvPr/>
          </p:nvSpPr>
          <p:spPr>
            <a:xfrm>
              <a:off x="1970881" y="5659063"/>
              <a:ext cx="1728192" cy="604267"/>
            </a:xfrm>
            <a:prstGeom prst="roundRect">
              <a:avLst/>
            </a:prstGeom>
            <a:grpFill/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Relacional</a:t>
              </a: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AAA72B04-6AEC-42FF-9846-F7C2B86AF0FF}"/>
              </a:ext>
            </a:extLst>
          </p:cNvPr>
          <p:cNvGrpSpPr/>
          <p:nvPr/>
        </p:nvGrpSpPr>
        <p:grpSpPr>
          <a:xfrm>
            <a:off x="6429597" y="3243833"/>
            <a:ext cx="5102326" cy="3019496"/>
            <a:chOff x="6429597" y="3243833"/>
            <a:chExt cx="5102326" cy="301949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E66FBEA1-F9C3-49D7-AF1F-765ABE02A06D}"/>
                </a:ext>
              </a:extLst>
            </p:cNvPr>
            <p:cNvSpPr/>
            <p:nvPr/>
          </p:nvSpPr>
          <p:spPr>
            <a:xfrm>
              <a:off x="6454452" y="3316250"/>
              <a:ext cx="2016226" cy="604267"/>
            </a:xfrm>
            <a:prstGeom prst="roundRect">
              <a:avLst/>
            </a:prstGeom>
            <a:grpFill/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Incorporación a la programación</a:t>
              </a:r>
            </a:p>
          </p:txBody>
        </p:sp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D5B6B321-1D8F-4659-A031-7EB561F8A753}"/>
                </a:ext>
              </a:extLst>
            </p:cNvPr>
            <p:cNvSpPr/>
            <p:nvPr/>
          </p:nvSpPr>
          <p:spPr>
            <a:xfrm>
              <a:off x="6454452" y="4081697"/>
              <a:ext cx="2016226" cy="604267"/>
            </a:xfrm>
            <a:prstGeom prst="roundRect">
              <a:avLst/>
            </a:prstGeom>
            <a:grpFill/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Tiempo trabajo</a:t>
              </a:r>
            </a:p>
          </p:txBody>
        </p:sp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AC63DD49-96CD-48AF-80EA-03813A6946E6}"/>
                </a:ext>
              </a:extLst>
            </p:cNvPr>
            <p:cNvSpPr/>
            <p:nvPr/>
          </p:nvSpPr>
          <p:spPr>
            <a:xfrm>
              <a:off x="6429597" y="4889041"/>
              <a:ext cx="2016226" cy="604267"/>
            </a:xfrm>
            <a:prstGeom prst="roundRect">
              <a:avLst/>
            </a:prstGeom>
            <a:grpFill/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Lenguaje programación</a:t>
              </a:r>
            </a:p>
          </p:txBody>
        </p:sp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EB2FAA4B-F14A-47E8-9131-D3982D6B0217}"/>
                </a:ext>
              </a:extLst>
            </p:cNvPr>
            <p:cNvSpPr/>
            <p:nvPr/>
          </p:nvSpPr>
          <p:spPr>
            <a:xfrm>
              <a:off x="6473527" y="5639233"/>
              <a:ext cx="2016226" cy="604267"/>
            </a:xfrm>
            <a:prstGeom prst="roundRect">
              <a:avLst/>
            </a:prstGeom>
            <a:grpFill/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Placas o Robots</a:t>
              </a:r>
            </a:p>
          </p:txBody>
        </p:sp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B043B2D2-47E4-4D89-952B-9A289D2D7270}"/>
                </a:ext>
              </a:extLst>
            </p:cNvPr>
            <p:cNvSpPr/>
            <p:nvPr/>
          </p:nvSpPr>
          <p:spPr>
            <a:xfrm>
              <a:off x="9515697" y="3243833"/>
              <a:ext cx="2016226" cy="604267"/>
            </a:xfrm>
            <a:prstGeom prst="roundRect">
              <a:avLst/>
            </a:prstGeom>
            <a:grpFill/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Actividades desconectadas</a:t>
              </a:r>
            </a:p>
          </p:txBody>
        </p:sp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733777D0-F484-410A-A2B6-CC342D520DC8}"/>
                </a:ext>
              </a:extLst>
            </p:cNvPr>
            <p:cNvSpPr/>
            <p:nvPr/>
          </p:nvSpPr>
          <p:spPr>
            <a:xfrm>
              <a:off x="9503047" y="4081696"/>
              <a:ext cx="2016226" cy="604267"/>
            </a:xfrm>
            <a:prstGeom prst="roundRect">
              <a:avLst/>
            </a:prstGeom>
            <a:grpFill/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Formación</a:t>
              </a:r>
            </a:p>
          </p:txBody>
        </p:sp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25B4981F-DC7E-4578-B89A-E4280C5A1375}"/>
                </a:ext>
              </a:extLst>
            </p:cNvPr>
            <p:cNvSpPr/>
            <p:nvPr/>
          </p:nvSpPr>
          <p:spPr>
            <a:xfrm>
              <a:off x="9497217" y="4886050"/>
              <a:ext cx="2016226" cy="604267"/>
            </a:xfrm>
            <a:prstGeom prst="roundRect">
              <a:avLst/>
            </a:prstGeom>
            <a:grpFill/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Habilidades</a:t>
              </a:r>
            </a:p>
          </p:txBody>
        </p:sp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0D39E9EE-D72F-4E76-90F1-FBDC34B56D39}"/>
                </a:ext>
              </a:extLst>
            </p:cNvPr>
            <p:cNvSpPr/>
            <p:nvPr/>
          </p:nvSpPr>
          <p:spPr>
            <a:xfrm>
              <a:off x="9497217" y="5659062"/>
              <a:ext cx="2016226" cy="604267"/>
            </a:xfrm>
            <a:prstGeom prst="roundRect">
              <a:avLst/>
            </a:prstGeom>
            <a:grpFill/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Expectativas</a:t>
              </a:r>
            </a:p>
          </p:txBody>
        </p:sp>
      </p:grpSp>
      <p:cxnSp>
        <p:nvCxnSpPr>
          <p:cNvPr id="25" name="24 Conector recto"/>
          <p:cNvCxnSpPr>
            <a:stCxn id="6" idx="2"/>
          </p:cNvCxnSpPr>
          <p:nvPr/>
        </p:nvCxnSpPr>
        <p:spPr>
          <a:xfrm>
            <a:off x="8866720" y="2868191"/>
            <a:ext cx="0" cy="200769"/>
          </a:xfrm>
          <a:prstGeom prst="line">
            <a:avLst/>
          </a:prstGeom>
          <a:ln w="25400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 flipH="1">
            <a:off x="7437710" y="3068960"/>
            <a:ext cx="1429010" cy="0"/>
          </a:xfrm>
          <a:prstGeom prst="line">
            <a:avLst/>
          </a:prstGeom>
          <a:ln w="25400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8866720" y="3068960"/>
            <a:ext cx="1404156" cy="0"/>
          </a:xfrm>
          <a:prstGeom prst="line">
            <a:avLst/>
          </a:prstGeom>
          <a:ln w="25400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B98DBD-8EC3-493E-AF3E-C0EE0C04C7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6525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614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737">
        <p:fade/>
      </p:transition>
    </mc:Choice>
    <mc:Fallback xmlns="">
      <p:transition spd="med" advTm="527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4A8DBC-462A-45EE-AF27-EBF2AADA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Metodología: 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Muestra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14FE3F90-45CC-4F0A-B291-685CB0B6D263}"/>
              </a:ext>
            </a:extLst>
          </p:cNvPr>
          <p:cNvSpPr/>
          <p:nvPr/>
        </p:nvSpPr>
        <p:spPr>
          <a:xfrm>
            <a:off x="7330809" y="4015519"/>
            <a:ext cx="772260" cy="74704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47041"/>
                </a:lnTo>
                <a:lnTo>
                  <a:pt x="772260" y="747041"/>
                </a:lnTo>
              </a:path>
            </a:pathLst>
          </a:custGeom>
          <a:noFill/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DF164DD9-959D-4479-BAF7-098068F1E66D}"/>
              </a:ext>
            </a:extLst>
          </p:cNvPr>
          <p:cNvSpPr/>
          <p:nvPr/>
        </p:nvSpPr>
        <p:spPr>
          <a:xfrm>
            <a:off x="5983487" y="2894957"/>
            <a:ext cx="2354046" cy="3410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70520"/>
                </a:lnTo>
                <a:lnTo>
                  <a:pt x="1347322" y="170520"/>
                </a:lnTo>
                <a:lnTo>
                  <a:pt x="1347322" y="341040"/>
                </a:lnTo>
              </a:path>
            </a:pathLst>
          </a:custGeom>
          <a:noFill/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A3013D78-3428-4B69-BAD3-749DDBF5968F}"/>
              </a:ext>
            </a:extLst>
          </p:cNvPr>
          <p:cNvSpPr/>
          <p:nvPr/>
        </p:nvSpPr>
        <p:spPr>
          <a:xfrm>
            <a:off x="2297325" y="4048000"/>
            <a:ext cx="353040" cy="190008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00084"/>
                </a:lnTo>
                <a:lnTo>
                  <a:pt x="353040" y="1900084"/>
                </a:lnTo>
              </a:path>
            </a:pathLst>
          </a:custGeom>
          <a:noFill/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BE9C9A20-533E-44D1-BE62-E882DAC70300}"/>
              </a:ext>
            </a:extLst>
          </p:cNvPr>
          <p:cNvSpPr/>
          <p:nvPr/>
        </p:nvSpPr>
        <p:spPr>
          <a:xfrm>
            <a:off x="2297325" y="4048000"/>
            <a:ext cx="353040" cy="74704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47041"/>
                </a:lnTo>
                <a:lnTo>
                  <a:pt x="353040" y="747041"/>
                </a:lnTo>
              </a:path>
            </a:pathLst>
          </a:custGeom>
          <a:noFill/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9A36B9D9-9C79-4FF0-A326-002FB4E58851}"/>
              </a:ext>
            </a:extLst>
          </p:cNvPr>
          <p:cNvSpPr/>
          <p:nvPr/>
        </p:nvSpPr>
        <p:spPr>
          <a:xfrm>
            <a:off x="3238766" y="2894957"/>
            <a:ext cx="2744720" cy="3410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744720" y="0"/>
                </a:moveTo>
                <a:lnTo>
                  <a:pt x="2744720" y="170520"/>
                </a:lnTo>
                <a:lnTo>
                  <a:pt x="0" y="170520"/>
                </a:lnTo>
                <a:lnTo>
                  <a:pt x="0" y="341040"/>
                </a:lnTo>
              </a:path>
            </a:pathLst>
          </a:custGeom>
          <a:noFill/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3FCC6FF2-61BF-4AD2-9D59-BBC7DA8D3B37}"/>
              </a:ext>
            </a:extLst>
          </p:cNvPr>
          <p:cNvSpPr/>
          <p:nvPr/>
        </p:nvSpPr>
        <p:spPr>
          <a:xfrm>
            <a:off x="4274368" y="2074921"/>
            <a:ext cx="3284108" cy="812001"/>
          </a:xfrm>
          <a:custGeom>
            <a:avLst/>
            <a:gdLst>
              <a:gd name="connsiteX0" fmla="*/ 0 w 3284108"/>
              <a:gd name="connsiteY0" fmla="*/ 0 h 812001"/>
              <a:gd name="connsiteX1" fmla="*/ 3284108 w 3284108"/>
              <a:gd name="connsiteY1" fmla="*/ 0 h 812001"/>
              <a:gd name="connsiteX2" fmla="*/ 3284108 w 3284108"/>
              <a:gd name="connsiteY2" fmla="*/ 812001 h 812001"/>
              <a:gd name="connsiteX3" fmla="*/ 0 w 3284108"/>
              <a:gd name="connsiteY3" fmla="*/ 812001 h 812001"/>
              <a:gd name="connsiteX4" fmla="*/ 0 w 3284108"/>
              <a:gd name="connsiteY4" fmla="*/ 0 h 8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4108" h="812001">
                <a:moveTo>
                  <a:pt x="0" y="0"/>
                </a:moveTo>
                <a:lnTo>
                  <a:pt x="3284108" y="0"/>
                </a:lnTo>
                <a:lnTo>
                  <a:pt x="3284108" y="812001"/>
                </a:lnTo>
                <a:lnTo>
                  <a:pt x="0" y="812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4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Muestra</a:t>
            </a:r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4E53DAD1-2514-4881-B27A-3591F8948FE6}"/>
              </a:ext>
            </a:extLst>
          </p:cNvPr>
          <p:cNvSpPr/>
          <p:nvPr/>
        </p:nvSpPr>
        <p:spPr>
          <a:xfrm>
            <a:off x="2061964" y="3235998"/>
            <a:ext cx="2353603" cy="812001"/>
          </a:xfrm>
          <a:custGeom>
            <a:avLst/>
            <a:gdLst>
              <a:gd name="connsiteX0" fmla="*/ 0 w 2353603"/>
              <a:gd name="connsiteY0" fmla="*/ 0 h 812001"/>
              <a:gd name="connsiteX1" fmla="*/ 2353603 w 2353603"/>
              <a:gd name="connsiteY1" fmla="*/ 0 h 812001"/>
              <a:gd name="connsiteX2" fmla="*/ 2353603 w 2353603"/>
              <a:gd name="connsiteY2" fmla="*/ 812001 h 812001"/>
              <a:gd name="connsiteX3" fmla="*/ 0 w 2353603"/>
              <a:gd name="connsiteY3" fmla="*/ 812001 h 812001"/>
              <a:gd name="connsiteX4" fmla="*/ 0 w 2353603"/>
              <a:gd name="connsiteY4" fmla="*/ 0 h 8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03" h="812001">
                <a:moveTo>
                  <a:pt x="0" y="0"/>
                </a:moveTo>
                <a:lnTo>
                  <a:pt x="2353603" y="0"/>
                </a:lnTo>
                <a:lnTo>
                  <a:pt x="2353603" y="812001"/>
                </a:lnTo>
                <a:lnTo>
                  <a:pt x="0" y="812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Ed. Infantil</a:t>
            </a:r>
            <a:endParaRPr lang="es-ES" sz="19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09C4AB63-1195-4E30-931D-FD0DB99CA4ED}"/>
              </a:ext>
            </a:extLst>
          </p:cNvPr>
          <p:cNvSpPr/>
          <p:nvPr/>
        </p:nvSpPr>
        <p:spPr>
          <a:xfrm>
            <a:off x="2650365" y="4389040"/>
            <a:ext cx="1624003" cy="812001"/>
          </a:xfrm>
          <a:custGeom>
            <a:avLst/>
            <a:gdLst>
              <a:gd name="connsiteX0" fmla="*/ 0 w 1624003"/>
              <a:gd name="connsiteY0" fmla="*/ 0 h 812001"/>
              <a:gd name="connsiteX1" fmla="*/ 1624003 w 1624003"/>
              <a:gd name="connsiteY1" fmla="*/ 0 h 812001"/>
              <a:gd name="connsiteX2" fmla="*/ 1624003 w 1624003"/>
              <a:gd name="connsiteY2" fmla="*/ 812001 h 812001"/>
              <a:gd name="connsiteX3" fmla="*/ 0 w 1624003"/>
              <a:gd name="connsiteY3" fmla="*/ 812001 h 812001"/>
              <a:gd name="connsiteX4" fmla="*/ 0 w 1624003"/>
              <a:gd name="connsiteY4" fmla="*/ 0 h 8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4003" h="812001">
                <a:moveTo>
                  <a:pt x="0" y="0"/>
                </a:moveTo>
                <a:lnTo>
                  <a:pt x="1624003" y="0"/>
                </a:lnTo>
                <a:lnTo>
                  <a:pt x="1624003" y="812001"/>
                </a:lnTo>
                <a:lnTo>
                  <a:pt x="0" y="812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centros</a:t>
            </a:r>
            <a:endParaRPr lang="es-ES" sz="19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1C46648D-1457-467A-B923-9639BE5104BF}"/>
              </a:ext>
            </a:extLst>
          </p:cNvPr>
          <p:cNvSpPr/>
          <p:nvPr/>
        </p:nvSpPr>
        <p:spPr>
          <a:xfrm>
            <a:off x="2650365" y="5542083"/>
            <a:ext cx="1624003" cy="812001"/>
          </a:xfrm>
          <a:custGeom>
            <a:avLst/>
            <a:gdLst>
              <a:gd name="connsiteX0" fmla="*/ 0 w 1624003"/>
              <a:gd name="connsiteY0" fmla="*/ 0 h 812001"/>
              <a:gd name="connsiteX1" fmla="*/ 1624003 w 1624003"/>
              <a:gd name="connsiteY1" fmla="*/ 0 h 812001"/>
              <a:gd name="connsiteX2" fmla="*/ 1624003 w 1624003"/>
              <a:gd name="connsiteY2" fmla="*/ 812001 h 812001"/>
              <a:gd name="connsiteX3" fmla="*/ 0 w 1624003"/>
              <a:gd name="connsiteY3" fmla="*/ 812001 h 812001"/>
              <a:gd name="connsiteX4" fmla="*/ 0 w 1624003"/>
              <a:gd name="connsiteY4" fmla="*/ 0 h 8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4003" h="812001">
                <a:moveTo>
                  <a:pt x="0" y="0"/>
                </a:moveTo>
                <a:lnTo>
                  <a:pt x="1624003" y="0"/>
                </a:lnTo>
                <a:lnTo>
                  <a:pt x="1624003" y="812001"/>
                </a:lnTo>
                <a:lnTo>
                  <a:pt x="0" y="812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aulas </a:t>
            </a:r>
            <a:endParaRPr lang="es-ES" sz="19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890C896E-1D09-4F84-B678-C78FC897DD4A}"/>
              </a:ext>
            </a:extLst>
          </p:cNvPr>
          <p:cNvSpPr/>
          <p:nvPr/>
        </p:nvSpPr>
        <p:spPr>
          <a:xfrm>
            <a:off x="6193463" y="3235998"/>
            <a:ext cx="2323279" cy="812001"/>
          </a:xfrm>
          <a:custGeom>
            <a:avLst/>
            <a:gdLst>
              <a:gd name="connsiteX0" fmla="*/ 0 w 5148400"/>
              <a:gd name="connsiteY0" fmla="*/ 0 h 812001"/>
              <a:gd name="connsiteX1" fmla="*/ 5148400 w 5148400"/>
              <a:gd name="connsiteY1" fmla="*/ 0 h 812001"/>
              <a:gd name="connsiteX2" fmla="*/ 5148400 w 5148400"/>
              <a:gd name="connsiteY2" fmla="*/ 812001 h 812001"/>
              <a:gd name="connsiteX3" fmla="*/ 0 w 5148400"/>
              <a:gd name="connsiteY3" fmla="*/ 812001 h 812001"/>
              <a:gd name="connsiteX4" fmla="*/ 0 w 5148400"/>
              <a:gd name="connsiteY4" fmla="*/ 0 h 8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8400" h="812001">
                <a:moveTo>
                  <a:pt x="0" y="0"/>
                </a:moveTo>
                <a:lnTo>
                  <a:pt x="5148400" y="0"/>
                </a:lnTo>
                <a:lnTo>
                  <a:pt x="5148400" y="812001"/>
                </a:lnTo>
                <a:lnTo>
                  <a:pt x="0" y="812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Ed. Primaria</a:t>
            </a:r>
          </a:p>
        </p:txBody>
      </p:sp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F8A09AEC-8BA6-4B8F-932F-F34F0CECFDC4}"/>
              </a:ext>
            </a:extLst>
          </p:cNvPr>
          <p:cNvSpPr/>
          <p:nvPr/>
        </p:nvSpPr>
        <p:spPr>
          <a:xfrm>
            <a:off x="6713530" y="4389039"/>
            <a:ext cx="1624003" cy="812001"/>
          </a:xfrm>
          <a:custGeom>
            <a:avLst/>
            <a:gdLst>
              <a:gd name="connsiteX0" fmla="*/ 0 w 1624003"/>
              <a:gd name="connsiteY0" fmla="*/ 0 h 812001"/>
              <a:gd name="connsiteX1" fmla="*/ 1624003 w 1624003"/>
              <a:gd name="connsiteY1" fmla="*/ 0 h 812001"/>
              <a:gd name="connsiteX2" fmla="*/ 1624003 w 1624003"/>
              <a:gd name="connsiteY2" fmla="*/ 812001 h 812001"/>
              <a:gd name="connsiteX3" fmla="*/ 0 w 1624003"/>
              <a:gd name="connsiteY3" fmla="*/ 812001 h 812001"/>
              <a:gd name="connsiteX4" fmla="*/ 0 w 1624003"/>
              <a:gd name="connsiteY4" fmla="*/ 0 h 8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4003" h="812001">
                <a:moveTo>
                  <a:pt x="0" y="0"/>
                </a:moveTo>
                <a:lnTo>
                  <a:pt x="1624003" y="0"/>
                </a:lnTo>
                <a:lnTo>
                  <a:pt x="1624003" y="812001"/>
                </a:lnTo>
                <a:lnTo>
                  <a:pt x="0" y="812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centros</a:t>
            </a:r>
            <a:endParaRPr lang="es-ES" sz="19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D5B0FBF4-A4F0-4D2E-9F06-49E8C5EF1BF8}"/>
              </a:ext>
            </a:extLst>
          </p:cNvPr>
          <p:cNvSpPr/>
          <p:nvPr/>
        </p:nvSpPr>
        <p:spPr>
          <a:xfrm>
            <a:off x="7355102" y="5232277"/>
            <a:ext cx="772260" cy="74704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47041"/>
                </a:lnTo>
                <a:lnTo>
                  <a:pt x="772260" y="747041"/>
                </a:lnTo>
              </a:path>
            </a:pathLst>
          </a:custGeom>
          <a:noFill/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349B25C9-C629-4DAE-B0E2-40C1FCFEBF78}"/>
              </a:ext>
            </a:extLst>
          </p:cNvPr>
          <p:cNvSpPr/>
          <p:nvPr/>
        </p:nvSpPr>
        <p:spPr>
          <a:xfrm>
            <a:off x="6713530" y="5563848"/>
            <a:ext cx="1624003" cy="812001"/>
          </a:xfrm>
          <a:custGeom>
            <a:avLst/>
            <a:gdLst>
              <a:gd name="connsiteX0" fmla="*/ 0 w 1624003"/>
              <a:gd name="connsiteY0" fmla="*/ 0 h 812001"/>
              <a:gd name="connsiteX1" fmla="*/ 1624003 w 1624003"/>
              <a:gd name="connsiteY1" fmla="*/ 0 h 812001"/>
              <a:gd name="connsiteX2" fmla="*/ 1624003 w 1624003"/>
              <a:gd name="connsiteY2" fmla="*/ 812001 h 812001"/>
              <a:gd name="connsiteX3" fmla="*/ 0 w 1624003"/>
              <a:gd name="connsiteY3" fmla="*/ 812001 h 812001"/>
              <a:gd name="connsiteX4" fmla="*/ 0 w 1624003"/>
              <a:gd name="connsiteY4" fmla="*/ 0 h 8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4003" h="812001">
                <a:moveTo>
                  <a:pt x="0" y="0"/>
                </a:moveTo>
                <a:lnTo>
                  <a:pt x="1624003" y="0"/>
                </a:lnTo>
                <a:lnTo>
                  <a:pt x="1624003" y="812001"/>
                </a:lnTo>
                <a:lnTo>
                  <a:pt x="0" y="8120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9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aulas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6A32BC8-58BC-4FDC-9469-3806DECCB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6525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1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926">
        <p:fade/>
      </p:transition>
    </mc:Choice>
    <mc:Fallback xmlns="">
      <p:transition spd="med" advTm="469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.7|4.8|9.8|5.9|5.4|5.2|4.1|5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4.9|0.5|6.4|17.6|6.4|5.9|14.4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6.6|2.6|4.3|8|1.4|34.8|0.9|13.4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4.5|12.7|22.9|0.4|24|0.6|26|0.8|11.9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7.8|7.7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2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9|0.8|2.1|3|7.3|3.4|1|2.6|2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zarra 16 x 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29500_TF02804846_TF02804846" id="{65FD6923-A55A-4D8A-AB6E-792F5126A260}" vid="{862C69AA-365A-4DD1-97BC-168A1699736E}"/>
    </a:ext>
  </a:extLst>
</a:theme>
</file>

<file path=ppt/theme/theme2.xml><?xml version="1.0" encoding="utf-8"?>
<a:theme xmlns:a="http://schemas.openxmlformats.org/drawingml/2006/main" name="Tema de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3616</TotalTime>
  <Words>814</Words>
  <Application>Microsoft Office PowerPoint</Application>
  <PresentationFormat>Personalizado</PresentationFormat>
  <Paragraphs>145</Paragraphs>
  <Slides>17</Slides>
  <Notes>3</Notes>
  <HiddenSlides>0</HiddenSlides>
  <MMClips>17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Arial</vt:lpstr>
      <vt:lpstr>Bodoni MT Condensed</vt:lpstr>
      <vt:lpstr>Consolas</vt:lpstr>
      <vt:lpstr>Corbel</vt:lpstr>
      <vt:lpstr>Times New Roman</vt:lpstr>
      <vt:lpstr>Pizarra 16 x 9</vt:lpstr>
      <vt:lpstr>Creación de ambientes de aprendizaje de Pensamiento Computacional en Educación Infantil y Primaria </vt:lpstr>
      <vt:lpstr>Índice</vt:lpstr>
      <vt:lpstr>Introducción</vt:lpstr>
      <vt:lpstr>Fundamentación teórica  </vt:lpstr>
      <vt:lpstr>Fundamentación teórica </vt:lpstr>
      <vt:lpstr>Fundamentación teórica </vt:lpstr>
      <vt:lpstr>Metodología: Objetivos </vt:lpstr>
      <vt:lpstr>Metodología: Variables</vt:lpstr>
      <vt:lpstr>Metodología: Muestra </vt:lpstr>
      <vt:lpstr>Metodología: Procedimiento</vt:lpstr>
      <vt:lpstr>Metodología: Instrumentos</vt:lpstr>
      <vt:lpstr>Instrumento: Registro de observación del ambiente de aprendizaje basado en pensamiento computacional</vt:lpstr>
      <vt:lpstr>Intrumento: Encuesta opinión del profesorado sobre el uso del pensamiento computacional en el aula</vt:lpstr>
      <vt:lpstr>Análisis de los datos</vt:lpstr>
      <vt:lpstr>Conclusiones </vt:lpstr>
      <vt:lpstr>Referencias bibliográficas</vt:lpstr>
      <vt:lpstr>MUCHAS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Creación de ambientes de aprendizaje de Pensamiento Computacional en Educación Infantil y Primaria </dc:title>
  <dc:creator>Alejandra Rodríguez Villamediana</dc:creator>
  <cp:lastModifiedBy>Alejandra Rodríguez Villamediana</cp:lastModifiedBy>
  <cp:revision>90</cp:revision>
  <dcterms:created xsi:type="dcterms:W3CDTF">2020-06-11T13:33:20Z</dcterms:created>
  <dcterms:modified xsi:type="dcterms:W3CDTF">2020-06-15T09:52:55Z</dcterms:modified>
</cp:coreProperties>
</file>