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84" r:id="rId4"/>
    <p:sldId id="285" r:id="rId5"/>
    <p:sldId id="289" r:id="rId6"/>
    <p:sldId id="263" r:id="rId7"/>
    <p:sldId id="264" r:id="rId8"/>
    <p:sldId id="272" r:id="rId9"/>
    <p:sldId id="282" r:id="rId10"/>
    <p:sldId id="286" r:id="rId11"/>
    <p:sldId id="283" r:id="rId12"/>
    <p:sldId id="287" r:id="rId13"/>
    <p:sldId id="288" r:id="rId14"/>
    <p:sldId id="290" r:id="rId15"/>
    <p:sldId id="291" r:id="rId16"/>
    <p:sldId id="274" r:id="rId17"/>
    <p:sldId id="281" r:id="rId18"/>
    <p:sldId id="280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72" autoAdjust="0"/>
  </p:normalViewPr>
  <p:slideViewPr>
    <p:cSldViewPr>
      <p:cViewPr>
        <p:scale>
          <a:sx n="76" d="100"/>
          <a:sy n="76" d="100"/>
        </p:scale>
        <p:origin x="-119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0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0A085-F177-4033-93CD-E2E12DD08064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</dgm:pt>
    <dgm:pt modelId="{8A230F05-97E1-40C8-9842-4F13C667DB87}">
      <dgm:prSet phldrT="[Texto]"/>
      <dgm:spPr/>
      <dgm:t>
        <a:bodyPr/>
        <a:lstStyle/>
        <a:p>
          <a:r>
            <a:rPr lang="es-ES" dirty="0"/>
            <a:t>Minusvalía</a:t>
          </a:r>
        </a:p>
      </dgm:t>
    </dgm:pt>
    <dgm:pt modelId="{BF92CA1D-70BC-46BA-B4E2-37DE0DE2F3F7}" type="parTrans" cxnId="{48C2900C-87EE-4C6F-9640-7DE1B96DFD91}">
      <dgm:prSet/>
      <dgm:spPr/>
      <dgm:t>
        <a:bodyPr/>
        <a:lstStyle/>
        <a:p>
          <a:endParaRPr lang="es-ES"/>
        </a:p>
      </dgm:t>
    </dgm:pt>
    <dgm:pt modelId="{2FC123D3-48BF-4C57-99A1-0FD0AE964A5C}" type="sibTrans" cxnId="{48C2900C-87EE-4C6F-9640-7DE1B96DFD91}">
      <dgm:prSet/>
      <dgm:spPr/>
      <dgm:t>
        <a:bodyPr/>
        <a:lstStyle/>
        <a:p>
          <a:endParaRPr lang="es-ES"/>
        </a:p>
      </dgm:t>
    </dgm:pt>
    <dgm:pt modelId="{FA13A6D1-F6D7-41BE-98DA-DBBA61A89BB8}">
      <dgm:prSet phldrT="[Texto]"/>
      <dgm:spPr/>
      <dgm:t>
        <a:bodyPr/>
        <a:lstStyle/>
        <a:p>
          <a:r>
            <a:rPr lang="es-ES" dirty="0"/>
            <a:t>Discapacidad</a:t>
          </a:r>
        </a:p>
      </dgm:t>
    </dgm:pt>
    <dgm:pt modelId="{83295A0B-0E93-4B86-8308-3AF30DE688B7}" type="parTrans" cxnId="{C8C55C83-A554-4B57-A1D9-692F1E44B32D}">
      <dgm:prSet/>
      <dgm:spPr/>
      <dgm:t>
        <a:bodyPr/>
        <a:lstStyle/>
        <a:p>
          <a:endParaRPr lang="es-ES"/>
        </a:p>
      </dgm:t>
    </dgm:pt>
    <dgm:pt modelId="{20AA414D-6349-4D23-984C-6CD025E9ECB7}" type="sibTrans" cxnId="{C8C55C83-A554-4B57-A1D9-692F1E44B32D}">
      <dgm:prSet/>
      <dgm:spPr/>
      <dgm:t>
        <a:bodyPr/>
        <a:lstStyle/>
        <a:p>
          <a:endParaRPr lang="es-ES"/>
        </a:p>
      </dgm:t>
    </dgm:pt>
    <dgm:pt modelId="{D3D2983E-D75A-4855-A888-0A711688E06D}">
      <dgm:prSet phldrT="[Texto]"/>
      <dgm:spPr/>
      <dgm:t>
        <a:bodyPr/>
        <a:lstStyle/>
        <a:p>
          <a:r>
            <a:rPr lang="es-ES" dirty="0"/>
            <a:t>Diversidad Funcional</a:t>
          </a:r>
        </a:p>
      </dgm:t>
    </dgm:pt>
    <dgm:pt modelId="{1E7F8623-E30A-4D9D-801F-4CCE61ED851E}" type="parTrans" cxnId="{9EA43985-F5C0-43FF-AE48-58E39A4B550D}">
      <dgm:prSet/>
      <dgm:spPr/>
      <dgm:t>
        <a:bodyPr/>
        <a:lstStyle/>
        <a:p>
          <a:endParaRPr lang="es-ES"/>
        </a:p>
      </dgm:t>
    </dgm:pt>
    <dgm:pt modelId="{A8AE5D2E-4D96-4766-A7EF-4D8E67A639E2}" type="sibTrans" cxnId="{9EA43985-F5C0-43FF-AE48-58E39A4B550D}">
      <dgm:prSet/>
      <dgm:spPr/>
      <dgm:t>
        <a:bodyPr/>
        <a:lstStyle/>
        <a:p>
          <a:endParaRPr lang="es-ES"/>
        </a:p>
      </dgm:t>
    </dgm:pt>
    <dgm:pt modelId="{C1231612-E506-43FB-9E00-06B2F37A6B8B}" type="pres">
      <dgm:prSet presAssocID="{DCC0A085-F177-4033-93CD-E2E12DD08064}" presName="CompostProcess" presStyleCnt="0">
        <dgm:presLayoutVars>
          <dgm:dir/>
          <dgm:resizeHandles val="exact"/>
        </dgm:presLayoutVars>
      </dgm:prSet>
      <dgm:spPr/>
    </dgm:pt>
    <dgm:pt modelId="{2646A415-C10F-4E1E-87CF-BC22287A04E8}" type="pres">
      <dgm:prSet presAssocID="{DCC0A085-F177-4033-93CD-E2E12DD08064}" presName="arrow" presStyleLbl="bgShp" presStyleIdx="0" presStyleCnt="1"/>
      <dgm:spPr/>
    </dgm:pt>
    <dgm:pt modelId="{8ACA6B24-5F1C-445B-B2D1-A371D053D102}" type="pres">
      <dgm:prSet presAssocID="{DCC0A085-F177-4033-93CD-E2E12DD08064}" presName="linearProcess" presStyleCnt="0"/>
      <dgm:spPr/>
    </dgm:pt>
    <dgm:pt modelId="{DB5220A2-1F48-45EE-81A5-9E293123D78F}" type="pres">
      <dgm:prSet presAssocID="{8A230F05-97E1-40C8-9842-4F13C667DB8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6093EC-3C9F-425E-8BA1-4BD1CDFBE42E}" type="pres">
      <dgm:prSet presAssocID="{2FC123D3-48BF-4C57-99A1-0FD0AE964A5C}" presName="sibTrans" presStyleCnt="0"/>
      <dgm:spPr/>
    </dgm:pt>
    <dgm:pt modelId="{CF828153-2FC4-4A39-9010-6F00AB479ED2}" type="pres">
      <dgm:prSet presAssocID="{FA13A6D1-F6D7-41BE-98DA-DBBA61A89BB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E3AA56-5DC0-4729-BF58-75605E4F75ED}" type="pres">
      <dgm:prSet presAssocID="{20AA414D-6349-4D23-984C-6CD025E9ECB7}" presName="sibTrans" presStyleCnt="0"/>
      <dgm:spPr/>
    </dgm:pt>
    <dgm:pt modelId="{E593071E-BE0D-4A85-ABAC-6FB280C577BF}" type="pres">
      <dgm:prSet presAssocID="{D3D2983E-D75A-4855-A888-0A711688E06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AD9BCBB-3C6E-4419-BD15-70679D14EF8E}" type="presOf" srcId="{FA13A6D1-F6D7-41BE-98DA-DBBA61A89BB8}" destId="{CF828153-2FC4-4A39-9010-6F00AB479ED2}" srcOrd="0" destOrd="0" presId="urn:microsoft.com/office/officeart/2005/8/layout/hProcess9"/>
    <dgm:cxn modelId="{9EA43985-F5C0-43FF-AE48-58E39A4B550D}" srcId="{DCC0A085-F177-4033-93CD-E2E12DD08064}" destId="{D3D2983E-D75A-4855-A888-0A711688E06D}" srcOrd="2" destOrd="0" parTransId="{1E7F8623-E30A-4D9D-801F-4CCE61ED851E}" sibTransId="{A8AE5D2E-4D96-4766-A7EF-4D8E67A639E2}"/>
    <dgm:cxn modelId="{C8C55C83-A554-4B57-A1D9-692F1E44B32D}" srcId="{DCC0A085-F177-4033-93CD-E2E12DD08064}" destId="{FA13A6D1-F6D7-41BE-98DA-DBBA61A89BB8}" srcOrd="1" destOrd="0" parTransId="{83295A0B-0E93-4B86-8308-3AF30DE688B7}" sibTransId="{20AA414D-6349-4D23-984C-6CD025E9ECB7}"/>
    <dgm:cxn modelId="{48C2900C-87EE-4C6F-9640-7DE1B96DFD91}" srcId="{DCC0A085-F177-4033-93CD-E2E12DD08064}" destId="{8A230F05-97E1-40C8-9842-4F13C667DB87}" srcOrd="0" destOrd="0" parTransId="{BF92CA1D-70BC-46BA-B4E2-37DE0DE2F3F7}" sibTransId="{2FC123D3-48BF-4C57-99A1-0FD0AE964A5C}"/>
    <dgm:cxn modelId="{44B478EC-2BF8-4DDA-8BB7-D285CAD660AD}" type="presOf" srcId="{D3D2983E-D75A-4855-A888-0A711688E06D}" destId="{E593071E-BE0D-4A85-ABAC-6FB280C577BF}" srcOrd="0" destOrd="0" presId="urn:microsoft.com/office/officeart/2005/8/layout/hProcess9"/>
    <dgm:cxn modelId="{8F036A8F-F715-4EEF-8000-72194C47C94F}" type="presOf" srcId="{DCC0A085-F177-4033-93CD-E2E12DD08064}" destId="{C1231612-E506-43FB-9E00-06B2F37A6B8B}" srcOrd="0" destOrd="0" presId="urn:microsoft.com/office/officeart/2005/8/layout/hProcess9"/>
    <dgm:cxn modelId="{15F90CE2-9C9B-457E-B798-7CEC63B36C8C}" type="presOf" srcId="{8A230F05-97E1-40C8-9842-4F13C667DB87}" destId="{DB5220A2-1F48-45EE-81A5-9E293123D78F}" srcOrd="0" destOrd="0" presId="urn:microsoft.com/office/officeart/2005/8/layout/hProcess9"/>
    <dgm:cxn modelId="{BBB29F8F-B54F-4C93-A938-9BEA20B09822}" type="presParOf" srcId="{C1231612-E506-43FB-9E00-06B2F37A6B8B}" destId="{2646A415-C10F-4E1E-87CF-BC22287A04E8}" srcOrd="0" destOrd="0" presId="urn:microsoft.com/office/officeart/2005/8/layout/hProcess9"/>
    <dgm:cxn modelId="{C146D38F-10E1-4981-9584-71C5302C21EA}" type="presParOf" srcId="{C1231612-E506-43FB-9E00-06B2F37A6B8B}" destId="{8ACA6B24-5F1C-445B-B2D1-A371D053D102}" srcOrd="1" destOrd="0" presId="urn:microsoft.com/office/officeart/2005/8/layout/hProcess9"/>
    <dgm:cxn modelId="{B464B10F-6BCA-46C8-9B34-56B22EF7CD10}" type="presParOf" srcId="{8ACA6B24-5F1C-445B-B2D1-A371D053D102}" destId="{DB5220A2-1F48-45EE-81A5-9E293123D78F}" srcOrd="0" destOrd="0" presId="urn:microsoft.com/office/officeart/2005/8/layout/hProcess9"/>
    <dgm:cxn modelId="{3EACE413-F8A6-4411-B941-0A609EF6FC81}" type="presParOf" srcId="{8ACA6B24-5F1C-445B-B2D1-A371D053D102}" destId="{A66093EC-3C9F-425E-8BA1-4BD1CDFBE42E}" srcOrd="1" destOrd="0" presId="urn:microsoft.com/office/officeart/2005/8/layout/hProcess9"/>
    <dgm:cxn modelId="{AA9F9C97-4B7F-481B-ADF4-6658B3B1372A}" type="presParOf" srcId="{8ACA6B24-5F1C-445B-B2D1-A371D053D102}" destId="{CF828153-2FC4-4A39-9010-6F00AB479ED2}" srcOrd="2" destOrd="0" presId="urn:microsoft.com/office/officeart/2005/8/layout/hProcess9"/>
    <dgm:cxn modelId="{4A89F316-E14B-46E0-8784-7903C3C5331B}" type="presParOf" srcId="{8ACA6B24-5F1C-445B-B2D1-A371D053D102}" destId="{F6E3AA56-5DC0-4729-BF58-75605E4F75ED}" srcOrd="3" destOrd="0" presId="urn:microsoft.com/office/officeart/2005/8/layout/hProcess9"/>
    <dgm:cxn modelId="{E05E1A46-F2CB-4504-B353-1C50D88476DC}" type="presParOf" srcId="{8ACA6B24-5F1C-445B-B2D1-A371D053D102}" destId="{E593071E-BE0D-4A85-ABAC-6FB280C577B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B7E04-A933-464C-8057-3AA3FB45C932}" type="doc">
      <dgm:prSet loTypeId="urn:microsoft.com/office/officeart/2005/8/layout/gear1" loCatId="process" qsTypeId="urn:microsoft.com/office/officeart/2005/8/quickstyle/simple1" qsCatId="simple" csTypeId="urn:microsoft.com/office/officeart/2005/8/colors/accent5_3" csCatId="accent5" phldr="1"/>
      <dgm:spPr/>
    </dgm:pt>
    <dgm:pt modelId="{25D79374-E06D-4541-AE9E-9059192783A6}">
      <dgm:prSet phldrT="[Texto]" custT="1"/>
      <dgm:spPr/>
      <dgm:t>
        <a:bodyPr/>
        <a:lstStyle/>
        <a:p>
          <a:r>
            <a:rPr lang="es-ES" sz="1400" dirty="0"/>
            <a:t>Familias</a:t>
          </a:r>
        </a:p>
      </dgm:t>
    </dgm:pt>
    <dgm:pt modelId="{39FBFD2D-4EC0-4248-9D71-AAD7A6A021C3}" type="parTrans" cxnId="{54163CC1-C919-4C77-9DBF-D682A99EDBE5}">
      <dgm:prSet/>
      <dgm:spPr/>
      <dgm:t>
        <a:bodyPr/>
        <a:lstStyle/>
        <a:p>
          <a:endParaRPr lang="es-ES"/>
        </a:p>
      </dgm:t>
    </dgm:pt>
    <dgm:pt modelId="{B6DACAC1-C32F-4A52-BB35-7DB3469D7EB5}" type="sibTrans" cxnId="{54163CC1-C919-4C77-9DBF-D682A99EDBE5}">
      <dgm:prSet/>
      <dgm:spPr/>
      <dgm:t>
        <a:bodyPr/>
        <a:lstStyle/>
        <a:p>
          <a:endParaRPr lang="es-ES"/>
        </a:p>
      </dgm:t>
    </dgm:pt>
    <dgm:pt modelId="{0D5A952F-C65E-4047-B989-E1B6A13A6DD7}">
      <dgm:prSet phldrT="[Texto]" custT="1"/>
      <dgm:spPr/>
      <dgm:t>
        <a:bodyPr/>
        <a:lstStyle/>
        <a:p>
          <a:r>
            <a:rPr lang="es-ES" sz="1200" dirty="0"/>
            <a:t>Profesionales del ámbito sociolaboral</a:t>
          </a:r>
        </a:p>
      </dgm:t>
    </dgm:pt>
    <dgm:pt modelId="{C5C8441B-37A9-42EF-A87E-C9EFC7B02482}" type="parTrans" cxnId="{4EAC7463-EB3C-469E-8F4A-0189E945B46B}">
      <dgm:prSet/>
      <dgm:spPr/>
      <dgm:t>
        <a:bodyPr/>
        <a:lstStyle/>
        <a:p>
          <a:endParaRPr lang="es-ES"/>
        </a:p>
      </dgm:t>
    </dgm:pt>
    <dgm:pt modelId="{8EC42D45-B372-4783-B74C-D8897DDCDCF8}" type="sibTrans" cxnId="{4EAC7463-EB3C-469E-8F4A-0189E945B46B}">
      <dgm:prSet/>
      <dgm:spPr/>
      <dgm:t>
        <a:bodyPr/>
        <a:lstStyle/>
        <a:p>
          <a:endParaRPr lang="es-ES"/>
        </a:p>
      </dgm:t>
    </dgm:pt>
    <dgm:pt modelId="{70ACE79C-1527-4CDC-8AF8-4F71A7789890}">
      <dgm:prSet phldrT="[Texto]"/>
      <dgm:spPr/>
      <dgm:t>
        <a:bodyPr/>
        <a:lstStyle/>
        <a:p>
          <a:r>
            <a:rPr lang="es-ES" dirty="0"/>
            <a:t>Profesionales del ámbito formativo y educativo</a:t>
          </a:r>
        </a:p>
      </dgm:t>
    </dgm:pt>
    <dgm:pt modelId="{9C33ECF5-15C9-41DA-A27F-E5F0C576A580}" type="parTrans" cxnId="{1FE89DB3-6103-460E-96D6-486B4D1E9F04}">
      <dgm:prSet/>
      <dgm:spPr/>
      <dgm:t>
        <a:bodyPr/>
        <a:lstStyle/>
        <a:p>
          <a:endParaRPr lang="es-ES"/>
        </a:p>
      </dgm:t>
    </dgm:pt>
    <dgm:pt modelId="{F33FD465-5A21-4067-ACE2-D3D924E19084}" type="sibTrans" cxnId="{1FE89DB3-6103-460E-96D6-486B4D1E9F04}">
      <dgm:prSet/>
      <dgm:spPr/>
      <dgm:t>
        <a:bodyPr/>
        <a:lstStyle/>
        <a:p>
          <a:endParaRPr lang="es-ES"/>
        </a:p>
      </dgm:t>
    </dgm:pt>
    <dgm:pt modelId="{20A9638C-E97C-467E-8733-BB89B08320FD}" type="pres">
      <dgm:prSet presAssocID="{2BDB7E04-A933-464C-8057-3AA3FB45C9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9511CB6-1829-4A6A-8663-F2BC9428970B}" type="pres">
      <dgm:prSet presAssocID="{25D79374-E06D-4541-AE9E-9059192783A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A9D60E-E00E-4CE9-8177-A08542FFEE98}" type="pres">
      <dgm:prSet presAssocID="{25D79374-E06D-4541-AE9E-9059192783A6}" presName="gear1srcNode" presStyleLbl="node1" presStyleIdx="0" presStyleCnt="3"/>
      <dgm:spPr/>
      <dgm:t>
        <a:bodyPr/>
        <a:lstStyle/>
        <a:p>
          <a:endParaRPr lang="es-ES"/>
        </a:p>
      </dgm:t>
    </dgm:pt>
    <dgm:pt modelId="{38900551-C538-4612-BA65-FD6FD94C81E2}" type="pres">
      <dgm:prSet presAssocID="{25D79374-E06D-4541-AE9E-9059192783A6}" presName="gear1dstNode" presStyleLbl="node1" presStyleIdx="0" presStyleCnt="3"/>
      <dgm:spPr/>
      <dgm:t>
        <a:bodyPr/>
        <a:lstStyle/>
        <a:p>
          <a:endParaRPr lang="es-ES"/>
        </a:p>
      </dgm:t>
    </dgm:pt>
    <dgm:pt modelId="{36D75A4A-9CAA-4AED-9E03-55016319643F}" type="pres">
      <dgm:prSet presAssocID="{0D5A952F-C65E-4047-B989-E1B6A13A6DD7}" presName="gear2" presStyleLbl="node1" presStyleIdx="1" presStyleCnt="3" custScaleX="118886" custScaleY="10762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49AB06-BA5E-4E3D-8BCA-E5752201BCAD}" type="pres">
      <dgm:prSet presAssocID="{0D5A952F-C65E-4047-B989-E1B6A13A6DD7}" presName="gear2srcNode" presStyleLbl="node1" presStyleIdx="1" presStyleCnt="3"/>
      <dgm:spPr/>
      <dgm:t>
        <a:bodyPr/>
        <a:lstStyle/>
        <a:p>
          <a:endParaRPr lang="es-ES"/>
        </a:p>
      </dgm:t>
    </dgm:pt>
    <dgm:pt modelId="{116A030E-1660-47E9-A6F2-58347D8E942B}" type="pres">
      <dgm:prSet presAssocID="{0D5A952F-C65E-4047-B989-E1B6A13A6DD7}" presName="gear2dstNode" presStyleLbl="node1" presStyleIdx="1" presStyleCnt="3"/>
      <dgm:spPr/>
      <dgm:t>
        <a:bodyPr/>
        <a:lstStyle/>
        <a:p>
          <a:endParaRPr lang="es-ES"/>
        </a:p>
      </dgm:t>
    </dgm:pt>
    <dgm:pt modelId="{A7E2BF52-6B15-4CA0-B5E3-11E95A463F3A}" type="pres">
      <dgm:prSet presAssocID="{70ACE79C-1527-4CDC-8AF8-4F71A7789890}" presName="gear3" presStyleLbl="node1" presStyleIdx="2" presStyleCnt="3"/>
      <dgm:spPr/>
      <dgm:t>
        <a:bodyPr/>
        <a:lstStyle/>
        <a:p>
          <a:endParaRPr lang="es-ES"/>
        </a:p>
      </dgm:t>
    </dgm:pt>
    <dgm:pt modelId="{42EB2226-E194-416C-8355-0540D41B2A9D}" type="pres">
      <dgm:prSet presAssocID="{70ACE79C-1527-4CDC-8AF8-4F71A77898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4056BE-3132-4CB1-B0A9-85E58468527D}" type="pres">
      <dgm:prSet presAssocID="{70ACE79C-1527-4CDC-8AF8-4F71A7789890}" presName="gear3srcNode" presStyleLbl="node1" presStyleIdx="2" presStyleCnt="3"/>
      <dgm:spPr/>
      <dgm:t>
        <a:bodyPr/>
        <a:lstStyle/>
        <a:p>
          <a:endParaRPr lang="es-ES"/>
        </a:p>
      </dgm:t>
    </dgm:pt>
    <dgm:pt modelId="{4B54B5F4-9E3C-46F2-AE7A-B75047846EF9}" type="pres">
      <dgm:prSet presAssocID="{70ACE79C-1527-4CDC-8AF8-4F71A7789890}" presName="gear3dstNode" presStyleLbl="node1" presStyleIdx="2" presStyleCnt="3"/>
      <dgm:spPr/>
      <dgm:t>
        <a:bodyPr/>
        <a:lstStyle/>
        <a:p>
          <a:endParaRPr lang="es-ES"/>
        </a:p>
      </dgm:t>
    </dgm:pt>
    <dgm:pt modelId="{A3F52F3E-A799-45F6-BF9B-98DF9B023581}" type="pres">
      <dgm:prSet presAssocID="{B6DACAC1-C32F-4A52-BB35-7DB3469D7EB5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FF86BA18-6FA7-402F-82F2-6E310F1D6BDA}" type="pres">
      <dgm:prSet presAssocID="{8EC42D45-B372-4783-B74C-D8897DDCDCF8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FAB524C4-6F44-4E5D-8F7B-BEF8581C2B19}" type="pres">
      <dgm:prSet presAssocID="{F33FD465-5A21-4067-ACE2-D3D924E19084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49E4D8E9-2B1E-4B13-826B-506420378F8F}" type="presOf" srcId="{F33FD465-5A21-4067-ACE2-D3D924E19084}" destId="{FAB524C4-6F44-4E5D-8F7B-BEF8581C2B19}" srcOrd="0" destOrd="0" presId="urn:microsoft.com/office/officeart/2005/8/layout/gear1"/>
    <dgm:cxn modelId="{B4B3BD1F-FF9C-476B-9D38-48E92FE4DD42}" type="presOf" srcId="{25D79374-E06D-4541-AE9E-9059192783A6}" destId="{38900551-C538-4612-BA65-FD6FD94C81E2}" srcOrd="2" destOrd="0" presId="urn:microsoft.com/office/officeart/2005/8/layout/gear1"/>
    <dgm:cxn modelId="{54163CC1-C919-4C77-9DBF-D682A99EDBE5}" srcId="{2BDB7E04-A933-464C-8057-3AA3FB45C932}" destId="{25D79374-E06D-4541-AE9E-9059192783A6}" srcOrd="0" destOrd="0" parTransId="{39FBFD2D-4EC0-4248-9D71-AAD7A6A021C3}" sibTransId="{B6DACAC1-C32F-4A52-BB35-7DB3469D7EB5}"/>
    <dgm:cxn modelId="{1E5B5CF7-4703-49BE-AC65-F21699A36F01}" type="presOf" srcId="{2BDB7E04-A933-464C-8057-3AA3FB45C932}" destId="{20A9638C-E97C-467E-8733-BB89B08320FD}" srcOrd="0" destOrd="0" presId="urn:microsoft.com/office/officeart/2005/8/layout/gear1"/>
    <dgm:cxn modelId="{76475F86-D349-4D31-AF9F-36A3FF848E4C}" type="presOf" srcId="{70ACE79C-1527-4CDC-8AF8-4F71A7789890}" destId="{4B54B5F4-9E3C-46F2-AE7A-B75047846EF9}" srcOrd="3" destOrd="0" presId="urn:microsoft.com/office/officeart/2005/8/layout/gear1"/>
    <dgm:cxn modelId="{4EAC7463-EB3C-469E-8F4A-0189E945B46B}" srcId="{2BDB7E04-A933-464C-8057-3AA3FB45C932}" destId="{0D5A952F-C65E-4047-B989-E1B6A13A6DD7}" srcOrd="1" destOrd="0" parTransId="{C5C8441B-37A9-42EF-A87E-C9EFC7B02482}" sibTransId="{8EC42D45-B372-4783-B74C-D8897DDCDCF8}"/>
    <dgm:cxn modelId="{34441F8A-5FE5-4AA2-8DE2-AA0A392A63B5}" type="presOf" srcId="{70ACE79C-1527-4CDC-8AF8-4F71A7789890}" destId="{42EB2226-E194-416C-8355-0540D41B2A9D}" srcOrd="1" destOrd="0" presId="urn:microsoft.com/office/officeart/2005/8/layout/gear1"/>
    <dgm:cxn modelId="{DE736AD8-7F42-4D0A-B68B-936DA4849807}" type="presOf" srcId="{70ACE79C-1527-4CDC-8AF8-4F71A7789890}" destId="{A7E2BF52-6B15-4CA0-B5E3-11E95A463F3A}" srcOrd="0" destOrd="0" presId="urn:microsoft.com/office/officeart/2005/8/layout/gear1"/>
    <dgm:cxn modelId="{ACFE23EC-3A0D-47AC-8244-305D174919FD}" type="presOf" srcId="{0D5A952F-C65E-4047-B989-E1B6A13A6DD7}" destId="{AC49AB06-BA5E-4E3D-8BCA-E5752201BCAD}" srcOrd="1" destOrd="0" presId="urn:microsoft.com/office/officeart/2005/8/layout/gear1"/>
    <dgm:cxn modelId="{444088C4-594E-43C2-9A64-260CBA0BBDDC}" type="presOf" srcId="{0D5A952F-C65E-4047-B989-E1B6A13A6DD7}" destId="{36D75A4A-9CAA-4AED-9E03-55016319643F}" srcOrd="0" destOrd="0" presId="urn:microsoft.com/office/officeart/2005/8/layout/gear1"/>
    <dgm:cxn modelId="{1FE89DB3-6103-460E-96D6-486B4D1E9F04}" srcId="{2BDB7E04-A933-464C-8057-3AA3FB45C932}" destId="{70ACE79C-1527-4CDC-8AF8-4F71A7789890}" srcOrd="2" destOrd="0" parTransId="{9C33ECF5-15C9-41DA-A27F-E5F0C576A580}" sibTransId="{F33FD465-5A21-4067-ACE2-D3D924E19084}"/>
    <dgm:cxn modelId="{14AA7A61-5F47-43A5-AC24-56C268ACA06D}" type="presOf" srcId="{25D79374-E06D-4541-AE9E-9059192783A6}" destId="{29511CB6-1829-4A6A-8663-F2BC9428970B}" srcOrd="0" destOrd="0" presId="urn:microsoft.com/office/officeart/2005/8/layout/gear1"/>
    <dgm:cxn modelId="{4E2A2127-A377-4E59-AA61-001490409B51}" type="presOf" srcId="{B6DACAC1-C32F-4A52-BB35-7DB3469D7EB5}" destId="{A3F52F3E-A799-45F6-BF9B-98DF9B023581}" srcOrd="0" destOrd="0" presId="urn:microsoft.com/office/officeart/2005/8/layout/gear1"/>
    <dgm:cxn modelId="{192CC541-A505-43C8-8F56-8966436672EE}" type="presOf" srcId="{0D5A952F-C65E-4047-B989-E1B6A13A6DD7}" destId="{116A030E-1660-47E9-A6F2-58347D8E942B}" srcOrd="2" destOrd="0" presId="urn:microsoft.com/office/officeart/2005/8/layout/gear1"/>
    <dgm:cxn modelId="{D74BFDF1-7059-4F20-8D49-3E75282D1AD2}" type="presOf" srcId="{8EC42D45-B372-4783-B74C-D8897DDCDCF8}" destId="{FF86BA18-6FA7-402F-82F2-6E310F1D6BDA}" srcOrd="0" destOrd="0" presId="urn:microsoft.com/office/officeart/2005/8/layout/gear1"/>
    <dgm:cxn modelId="{FA0B52DD-7209-4A91-B5C9-A111BCCE1D9F}" type="presOf" srcId="{25D79374-E06D-4541-AE9E-9059192783A6}" destId="{BBA9D60E-E00E-4CE9-8177-A08542FFEE98}" srcOrd="1" destOrd="0" presId="urn:microsoft.com/office/officeart/2005/8/layout/gear1"/>
    <dgm:cxn modelId="{2B09893D-2890-4EB9-8EFB-8B5C77668A2B}" type="presOf" srcId="{70ACE79C-1527-4CDC-8AF8-4F71A7789890}" destId="{174056BE-3132-4CB1-B0A9-85E58468527D}" srcOrd="2" destOrd="0" presId="urn:microsoft.com/office/officeart/2005/8/layout/gear1"/>
    <dgm:cxn modelId="{CB3115B9-C680-469A-8A08-BC6DD7ADBEF7}" type="presParOf" srcId="{20A9638C-E97C-467E-8733-BB89B08320FD}" destId="{29511CB6-1829-4A6A-8663-F2BC9428970B}" srcOrd="0" destOrd="0" presId="urn:microsoft.com/office/officeart/2005/8/layout/gear1"/>
    <dgm:cxn modelId="{F74C241C-A669-4EE8-86F8-D1292BE5F85C}" type="presParOf" srcId="{20A9638C-E97C-467E-8733-BB89B08320FD}" destId="{BBA9D60E-E00E-4CE9-8177-A08542FFEE98}" srcOrd="1" destOrd="0" presId="urn:microsoft.com/office/officeart/2005/8/layout/gear1"/>
    <dgm:cxn modelId="{BC5D4FA7-21B3-41D9-94D5-9E47E5DE1FEC}" type="presParOf" srcId="{20A9638C-E97C-467E-8733-BB89B08320FD}" destId="{38900551-C538-4612-BA65-FD6FD94C81E2}" srcOrd="2" destOrd="0" presId="urn:microsoft.com/office/officeart/2005/8/layout/gear1"/>
    <dgm:cxn modelId="{24D7C129-C73F-4E15-AD49-2D0AF626A150}" type="presParOf" srcId="{20A9638C-E97C-467E-8733-BB89B08320FD}" destId="{36D75A4A-9CAA-4AED-9E03-55016319643F}" srcOrd="3" destOrd="0" presId="urn:microsoft.com/office/officeart/2005/8/layout/gear1"/>
    <dgm:cxn modelId="{A639108E-6167-4A2E-8C2A-BC6A5A6FC68C}" type="presParOf" srcId="{20A9638C-E97C-467E-8733-BB89B08320FD}" destId="{AC49AB06-BA5E-4E3D-8BCA-E5752201BCAD}" srcOrd="4" destOrd="0" presId="urn:microsoft.com/office/officeart/2005/8/layout/gear1"/>
    <dgm:cxn modelId="{A9916812-986E-4AF0-9893-140F5D814861}" type="presParOf" srcId="{20A9638C-E97C-467E-8733-BB89B08320FD}" destId="{116A030E-1660-47E9-A6F2-58347D8E942B}" srcOrd="5" destOrd="0" presId="urn:microsoft.com/office/officeart/2005/8/layout/gear1"/>
    <dgm:cxn modelId="{721E04C2-981F-430A-B072-49A889AF7BB3}" type="presParOf" srcId="{20A9638C-E97C-467E-8733-BB89B08320FD}" destId="{A7E2BF52-6B15-4CA0-B5E3-11E95A463F3A}" srcOrd="6" destOrd="0" presId="urn:microsoft.com/office/officeart/2005/8/layout/gear1"/>
    <dgm:cxn modelId="{7115EC55-7990-47FD-B076-5FFFBF8C1F7D}" type="presParOf" srcId="{20A9638C-E97C-467E-8733-BB89B08320FD}" destId="{42EB2226-E194-416C-8355-0540D41B2A9D}" srcOrd="7" destOrd="0" presId="urn:microsoft.com/office/officeart/2005/8/layout/gear1"/>
    <dgm:cxn modelId="{06D7B22C-A2E6-4CB7-94C6-859BFD52C674}" type="presParOf" srcId="{20A9638C-E97C-467E-8733-BB89B08320FD}" destId="{174056BE-3132-4CB1-B0A9-85E58468527D}" srcOrd="8" destOrd="0" presId="urn:microsoft.com/office/officeart/2005/8/layout/gear1"/>
    <dgm:cxn modelId="{4E73D983-F8CF-45D9-B7AA-44D981467CC1}" type="presParOf" srcId="{20A9638C-E97C-467E-8733-BB89B08320FD}" destId="{4B54B5F4-9E3C-46F2-AE7A-B75047846EF9}" srcOrd="9" destOrd="0" presId="urn:microsoft.com/office/officeart/2005/8/layout/gear1"/>
    <dgm:cxn modelId="{2A7C3CCD-83BF-4E99-BD92-FB7C9B432552}" type="presParOf" srcId="{20A9638C-E97C-467E-8733-BB89B08320FD}" destId="{A3F52F3E-A799-45F6-BF9B-98DF9B023581}" srcOrd="10" destOrd="0" presId="urn:microsoft.com/office/officeart/2005/8/layout/gear1"/>
    <dgm:cxn modelId="{4C102318-DB66-4EB7-B26B-74F533B467E8}" type="presParOf" srcId="{20A9638C-E97C-467E-8733-BB89B08320FD}" destId="{FF86BA18-6FA7-402F-82F2-6E310F1D6BDA}" srcOrd="11" destOrd="0" presId="urn:microsoft.com/office/officeart/2005/8/layout/gear1"/>
    <dgm:cxn modelId="{BF5EDF76-8EA1-468E-820F-A7B1709BD2A5}" type="presParOf" srcId="{20A9638C-E97C-467E-8733-BB89B08320FD}" destId="{FAB524C4-6F44-4E5D-8F7B-BEF8581C2B1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6A415-C10F-4E1E-87CF-BC22287A04E8}">
      <dsp:nvSpPr>
        <dsp:cNvPr id="0" name=""/>
        <dsp:cNvSpPr/>
      </dsp:nvSpPr>
      <dsp:spPr>
        <a:xfrm>
          <a:off x="378041" y="0"/>
          <a:ext cx="4284476" cy="244827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220A2-1F48-45EE-81A5-9E293123D78F}">
      <dsp:nvSpPr>
        <dsp:cNvPr id="0" name=""/>
        <dsp:cNvSpPr/>
      </dsp:nvSpPr>
      <dsp:spPr>
        <a:xfrm>
          <a:off x="3409" y="734481"/>
          <a:ext cx="1619747" cy="9793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Minusvalía</a:t>
          </a:r>
        </a:p>
      </dsp:txBody>
      <dsp:txXfrm>
        <a:off x="51215" y="782287"/>
        <a:ext cx="1524135" cy="883696"/>
      </dsp:txXfrm>
    </dsp:sp>
    <dsp:sp modelId="{CF828153-2FC4-4A39-9010-6F00AB479ED2}">
      <dsp:nvSpPr>
        <dsp:cNvPr id="0" name=""/>
        <dsp:cNvSpPr/>
      </dsp:nvSpPr>
      <dsp:spPr>
        <a:xfrm>
          <a:off x="1710406" y="734481"/>
          <a:ext cx="1619747" cy="9793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Discapacidad</a:t>
          </a:r>
        </a:p>
      </dsp:txBody>
      <dsp:txXfrm>
        <a:off x="1758212" y="782287"/>
        <a:ext cx="1524135" cy="883696"/>
      </dsp:txXfrm>
    </dsp:sp>
    <dsp:sp modelId="{E593071E-BE0D-4A85-ABAC-6FB280C577BF}">
      <dsp:nvSpPr>
        <dsp:cNvPr id="0" name=""/>
        <dsp:cNvSpPr/>
      </dsp:nvSpPr>
      <dsp:spPr>
        <a:xfrm>
          <a:off x="3417403" y="734481"/>
          <a:ext cx="1619747" cy="9793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Diversidad Funcional</a:t>
          </a:r>
        </a:p>
      </dsp:txBody>
      <dsp:txXfrm>
        <a:off x="3465209" y="782287"/>
        <a:ext cx="1524135" cy="883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11CB6-1829-4A6A-8663-F2BC9428970B}">
      <dsp:nvSpPr>
        <dsp:cNvPr id="0" name=""/>
        <dsp:cNvSpPr/>
      </dsp:nvSpPr>
      <dsp:spPr>
        <a:xfrm>
          <a:off x="1850847" y="1594875"/>
          <a:ext cx="1949292" cy="1949292"/>
        </a:xfrm>
        <a:prstGeom prst="gear9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Familias</a:t>
          </a:r>
        </a:p>
      </dsp:txBody>
      <dsp:txXfrm>
        <a:off x="2242741" y="2051487"/>
        <a:ext cx="1165504" cy="1001977"/>
      </dsp:txXfrm>
    </dsp:sp>
    <dsp:sp modelId="{36D75A4A-9CAA-4AED-9E03-55016319643F}">
      <dsp:nvSpPr>
        <dsp:cNvPr id="0" name=""/>
        <dsp:cNvSpPr/>
      </dsp:nvSpPr>
      <dsp:spPr>
        <a:xfrm>
          <a:off x="582843" y="1080120"/>
          <a:ext cx="1685407" cy="1525693"/>
        </a:xfrm>
        <a:prstGeom prst="gear6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Profesionales del ámbito sociolaboral</a:t>
          </a:r>
        </a:p>
      </dsp:txBody>
      <dsp:txXfrm>
        <a:off x="990157" y="1466539"/>
        <a:ext cx="870779" cy="752855"/>
      </dsp:txXfrm>
    </dsp:sp>
    <dsp:sp modelId="{A7E2BF52-6B15-4CA0-B5E3-11E95A463F3A}">
      <dsp:nvSpPr>
        <dsp:cNvPr id="0" name=""/>
        <dsp:cNvSpPr/>
      </dsp:nvSpPr>
      <dsp:spPr>
        <a:xfrm rot="20700000">
          <a:off x="1510752" y="156088"/>
          <a:ext cx="1389024" cy="1389024"/>
        </a:xfrm>
        <a:prstGeom prst="gear6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/>
            <a:t>Profesionales del ámbito formativo y educativo</a:t>
          </a:r>
        </a:p>
      </dsp:txBody>
      <dsp:txXfrm rot="-20700000">
        <a:off x="1815405" y="460741"/>
        <a:ext cx="779716" cy="779716"/>
      </dsp:txXfrm>
    </dsp:sp>
    <dsp:sp modelId="{A3F52F3E-A799-45F6-BF9B-98DF9B023581}">
      <dsp:nvSpPr>
        <dsp:cNvPr id="0" name=""/>
        <dsp:cNvSpPr/>
      </dsp:nvSpPr>
      <dsp:spPr>
        <a:xfrm>
          <a:off x="1693953" y="1304694"/>
          <a:ext cx="2495094" cy="2495094"/>
        </a:xfrm>
        <a:prstGeom prst="circularArrow">
          <a:avLst>
            <a:gd name="adj1" fmla="val 4688"/>
            <a:gd name="adj2" fmla="val 299029"/>
            <a:gd name="adj3" fmla="val 2498497"/>
            <a:gd name="adj4" fmla="val 15899877"/>
            <a:gd name="adj5" fmla="val 5469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6BA18-6FA7-402F-82F2-6E310F1D6BDA}">
      <dsp:nvSpPr>
        <dsp:cNvPr id="0" name=""/>
        <dsp:cNvSpPr/>
      </dsp:nvSpPr>
      <dsp:spPr>
        <a:xfrm>
          <a:off x="465647" y="823247"/>
          <a:ext cx="1812841" cy="18128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shade val="90000"/>
            <a:hueOff val="102645"/>
            <a:satOff val="-1914"/>
            <a:lumOff val="1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524C4-6F44-4E5D-8F7B-BEF8581C2B19}">
      <dsp:nvSpPr>
        <dsp:cNvPr id="0" name=""/>
        <dsp:cNvSpPr/>
      </dsp:nvSpPr>
      <dsp:spPr>
        <a:xfrm>
          <a:off x="1189456" y="-145370"/>
          <a:ext cx="1954608" cy="19546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shade val="90000"/>
            <a:hueOff val="205290"/>
            <a:satOff val="-3828"/>
            <a:lumOff val="228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1258D-B28B-4BCC-97CF-0D860F53AD33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32950-FD9D-4B6B-BB78-AB7B0BE6A1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598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4BF9-8D63-4813-9BC1-278C3D371F64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5901D-7B57-41CC-BFF9-6942EB574E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20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5901D-7B57-41CC-BFF9-6942EB574EA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2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5901D-7B57-41CC-BFF9-6942EB574EA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2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63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12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10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50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77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22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167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17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1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49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12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B76CB-E627-4149-A044-59094FBE6A1F}" type="datetimeFigureOut">
              <a:rPr lang="es-ES" smtClean="0"/>
              <a:t>11/07/2020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6B142-D251-494D-9480-DD98B7BD39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80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wav"/><Relationship Id="rId7" Type="http://schemas.openxmlformats.org/officeDocument/2006/relationships/image" Target="../media/image16.png"/><Relationship Id="rId2" Type="http://schemas.microsoft.com/office/2007/relationships/media" Target="../media/media9.wav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00348" y="1916832"/>
            <a:ext cx="8055148" cy="23438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" sz="1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Formación e inserción sociolaboral de jóvenes con diversidad funcional intelectual: diseño de un modelo de evaluación del Programa AVIS (Alter Vía Inclusión Sociolaboral)</a:t>
            </a:r>
          </a:p>
          <a:p>
            <a:pPr>
              <a:lnSpc>
                <a:spcPct val="120000"/>
              </a:lnSpc>
            </a:pPr>
            <a:r>
              <a:rPr lang="es-ES_tradnl" sz="14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 </a:t>
            </a:r>
            <a:endParaRPr lang="es-ES" sz="14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251"/>
            <a:ext cx="3534445" cy="108340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67544" y="4484340"/>
            <a:ext cx="828092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es-ES" sz="500" b="1" i="1" dirty="0"/>
          </a:p>
          <a:p>
            <a:pPr algn="just"/>
            <a:r>
              <a:rPr lang="es-ES" u="sng" dirty="0"/>
              <a:t>Alumna</a:t>
            </a:r>
            <a:r>
              <a:rPr lang="es-ES" b="1" i="1" dirty="0"/>
              <a:t>: Nuria Lorenzana Blanco (uo251207@uniovi.es)</a:t>
            </a:r>
          </a:p>
          <a:p>
            <a:pPr algn="just"/>
            <a:endParaRPr lang="es-ES" sz="1200" b="1" i="1" dirty="0"/>
          </a:p>
          <a:p>
            <a:pPr algn="just"/>
            <a:r>
              <a:rPr lang="es-ES" u="sng" dirty="0"/>
              <a:t>Tutor</a:t>
            </a:r>
            <a:r>
              <a:rPr lang="es-ES" b="1" i="1" dirty="0"/>
              <a:t>: J. Ramiro Martís Flórez</a:t>
            </a:r>
          </a:p>
          <a:p>
            <a:pPr algn="just"/>
            <a:endParaRPr lang="es-ES" sz="800" b="1" i="1" dirty="0"/>
          </a:p>
          <a:p>
            <a:pPr algn="just"/>
            <a:r>
              <a:rPr lang="es-ES" i="1" dirty="0"/>
              <a:t>Máster Universitario en Intervención e Investigación Socioeducativa - Curso 2019/2020</a:t>
            </a:r>
          </a:p>
          <a:p>
            <a:pPr algn="just"/>
            <a:endParaRPr lang="es-ES" sz="800" i="1" dirty="0"/>
          </a:p>
          <a:p>
            <a:pPr algn="ctr"/>
            <a:r>
              <a:rPr lang="es-ES" i="1" dirty="0"/>
              <a:t>Oviedo, 16 de julio de 2020</a:t>
            </a:r>
          </a:p>
          <a:p>
            <a:pPr algn="ctr"/>
            <a:endParaRPr lang="es-ES" sz="500" dirty="0"/>
          </a:p>
        </p:txBody>
      </p:sp>
      <p:pic>
        <p:nvPicPr>
          <p:cNvPr id="6" name="image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923926" y="410250"/>
            <a:ext cx="2772569" cy="1083403"/>
          </a:xfrm>
          <a:prstGeom prst="rect">
            <a:avLst/>
          </a:prstGeom>
          <a:ln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651"/>
            <a:ext cx="1332296" cy="124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"/>
    </mc:Choice>
    <mc:Fallback xmlns="">
      <p:transition spd="slow" advTm="1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sz="24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s-ES_tradnl" sz="2400" dirty="0">
              <a:latin typeface="Gill Sans MT" panose="020B0502020104020203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5. Diseño de evaluación (I): </a:t>
            </a:r>
            <a:r>
              <a:rPr lang="es-ES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Variables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532995" cy="33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65" y="1547736"/>
            <a:ext cx="4426903" cy="48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2348880"/>
            <a:ext cx="1475656" cy="4320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3434469"/>
            <a:ext cx="1331640" cy="2825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4293096"/>
            <a:ext cx="1115616" cy="2880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661967" y="2564904"/>
            <a:ext cx="1350193" cy="216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61965" y="3434469"/>
            <a:ext cx="1304280" cy="2825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661966" y="4340496"/>
            <a:ext cx="1312416" cy="360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4661965" y="5535364"/>
            <a:ext cx="944240" cy="360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28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0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18">
        <p:fade/>
      </p:transition>
    </mc:Choice>
    <mc:Fallback xmlns="">
      <p:transition spd="med" advTm="22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927" y="3140968"/>
            <a:ext cx="904746" cy="14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b="1" u="sng" dirty="0"/>
          </a:p>
          <a:p>
            <a:pPr marL="0" indent="0">
              <a:buNone/>
            </a:pPr>
            <a:r>
              <a:rPr lang="es-ES" sz="2000" b="1" u="sng" dirty="0"/>
              <a:t>Fuentes de información: </a:t>
            </a:r>
          </a:p>
          <a:p>
            <a:pPr marL="0" indent="0">
              <a:buNone/>
            </a:pPr>
            <a:endParaRPr lang="es-ES" sz="700" u="sng" dirty="0"/>
          </a:p>
          <a:p>
            <a:r>
              <a:rPr lang="es-ES" sz="2000" dirty="0">
                <a:latin typeface="+mj-lt"/>
              </a:rPr>
              <a:t>Programa AVIS y Memoria de resultados</a:t>
            </a:r>
          </a:p>
          <a:p>
            <a:r>
              <a:rPr lang="es-ES" sz="2000" dirty="0">
                <a:latin typeface="+mj-lt"/>
              </a:rPr>
              <a:t>Grupos de interés clave:  Dirección y técnicos del programa, </a:t>
            </a:r>
            <a:r>
              <a:rPr lang="es-ES" sz="2000" dirty="0" smtClean="0">
                <a:latin typeface="+mj-lt"/>
              </a:rPr>
              <a:t>Formadores, </a:t>
            </a:r>
            <a:r>
              <a:rPr lang="es-ES" sz="2000" dirty="0">
                <a:latin typeface="+mj-lt"/>
              </a:rPr>
              <a:t>Preparadores laborales, Usuarios: AVIS III y AVIS SENIOR, Familias y Empresarios y empleadores</a:t>
            </a:r>
          </a:p>
          <a:p>
            <a:pPr marL="0" indent="0">
              <a:buNone/>
            </a:pPr>
            <a:endParaRPr lang="es-ES" sz="2000" dirty="0">
              <a:latin typeface="+mj-lt"/>
            </a:endParaRPr>
          </a:p>
          <a:p>
            <a:pPr marL="0" indent="0">
              <a:buNone/>
            </a:pPr>
            <a:r>
              <a:rPr lang="es-ES" sz="2000" b="1" u="sng" dirty="0"/>
              <a:t>Modelos, técnicas e instrumentos de recogida de información:</a:t>
            </a:r>
          </a:p>
          <a:p>
            <a:pPr marL="0" indent="0">
              <a:buNone/>
            </a:pPr>
            <a:endParaRPr lang="es-ES" sz="700" dirty="0">
              <a:latin typeface="+mj-lt"/>
            </a:endParaRPr>
          </a:p>
          <a:p>
            <a:r>
              <a:rPr lang="es-ES" sz="2000" dirty="0">
                <a:latin typeface="+mj-lt"/>
              </a:rPr>
              <a:t>Guía de integración laboral para personas con discapacidad. Estándares de calidad. (Fernández e Iglesias, 1997)</a:t>
            </a:r>
          </a:p>
          <a:p>
            <a:r>
              <a:rPr lang="es-ES_tradnl" sz="2000" dirty="0">
                <a:latin typeface="+mj-lt"/>
              </a:rPr>
              <a:t>Entrevista semiestructurada, registrando información a través de guiones (Anexos I a VII).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s-ES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5. Diseño de evaluación (II): </a:t>
            </a:r>
            <a:br>
              <a:rPr lang="es-ES" sz="30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000" i="1" dirty="0">
                <a:latin typeface="Calibri" panose="020F0502020204030204" pitchFamily="34" charset="0"/>
                <a:cs typeface="Times New Roman" panose="02020603050405020304" pitchFamily="18" charset="0"/>
              </a:rPr>
              <a:t>Fuentes, modelos, técnicas e instrumentos de recogida de información</a:t>
            </a:r>
          </a:p>
        </p:txBody>
      </p:sp>
      <p:pic>
        <p:nvPicPr>
          <p:cNvPr id="14" name="1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810">
        <p:fade/>
      </p:transition>
    </mc:Choice>
    <mc:Fallback xmlns="">
      <p:transition spd="med" advTm="29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b="1" u="sng" dirty="0"/>
          </a:p>
          <a:p>
            <a:pPr marL="0" indent="0">
              <a:buNone/>
            </a:pPr>
            <a:endParaRPr lang="es-ES" sz="2000" b="1" u="sng" dirty="0"/>
          </a:p>
          <a:p>
            <a:pPr marL="0" indent="0">
              <a:buNone/>
            </a:pPr>
            <a:r>
              <a:rPr lang="es-ES" sz="2000" b="1" u="sng" dirty="0"/>
              <a:t>Técnicas de análisis de información:</a:t>
            </a:r>
          </a:p>
          <a:p>
            <a:pPr marL="0" indent="0">
              <a:buNone/>
            </a:pPr>
            <a:endParaRPr lang="es-ES" sz="700" dirty="0">
              <a:latin typeface="+mj-lt"/>
            </a:endParaRPr>
          </a:p>
          <a:p>
            <a:r>
              <a:rPr lang="es-ES" sz="2000" dirty="0">
                <a:latin typeface="+mj-lt"/>
              </a:rPr>
              <a:t>Contraste de la Información recabada sobre los Estándares de Integración Laboral entre Técnicos y Evaluadores</a:t>
            </a:r>
          </a:p>
          <a:p>
            <a:r>
              <a:rPr lang="es-ES" sz="2000" dirty="0">
                <a:latin typeface="+mj-lt"/>
              </a:rPr>
              <a:t>Análisis Categorial del Contenido de las Entrevistas con Grupos de Interés Clave</a:t>
            </a:r>
          </a:p>
          <a:p>
            <a:r>
              <a:rPr lang="es-ES" sz="2000" dirty="0">
                <a:latin typeface="+mj-lt"/>
              </a:rPr>
              <a:t>Análisis de Coste-Beneficio</a:t>
            </a:r>
          </a:p>
          <a:p>
            <a:r>
              <a:rPr lang="es-ES" sz="2000" dirty="0">
                <a:latin typeface="+mj-lt"/>
              </a:rPr>
              <a:t>Análisis Estratégico Matriz DAFO: Debilidades, Amenazas, Fortalezas y Oportunidades</a:t>
            </a:r>
          </a:p>
          <a:p>
            <a:pPr marL="0" indent="0">
              <a:buNone/>
            </a:pPr>
            <a:endParaRPr lang="es-ES" sz="2000" dirty="0">
              <a:latin typeface="+mj-lt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5. Diseño de evaluación (III): </a:t>
            </a:r>
            <a:b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Técnicas de análisis de información</a:t>
            </a:r>
          </a:p>
        </p:txBody>
      </p:sp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66">
        <p:fade/>
      </p:transition>
    </mc:Choice>
    <mc:Fallback xmlns="">
      <p:transition spd="med" advTm="23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000" b="1" dirty="0">
                <a:latin typeface="+mj-lt"/>
              </a:rPr>
              <a:t>Valoración de Procesos Organizativos </a:t>
            </a:r>
            <a:endParaRPr lang="es-ES" sz="2000" dirty="0"/>
          </a:p>
          <a:p>
            <a:pPr marL="685800" lvl="1" algn="just">
              <a:buFontTx/>
              <a:buChar char="-"/>
            </a:pPr>
            <a:r>
              <a:rPr lang="es-ES" sz="1800" dirty="0"/>
              <a:t>Factor I.A.: Dirección del Programa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I.B.: Definición del Programa, Estrategias y Recursos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I.C.: Valoración Inicial y Servicios Ofertados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I.D.: Diseño y Desarrollo de Evaluación del Programa</a:t>
            </a:r>
          </a:p>
          <a:p>
            <a:pPr marL="0" indent="0">
              <a:buNone/>
            </a:pPr>
            <a:endParaRPr lang="es-ES" sz="700" dirty="0"/>
          </a:p>
          <a:p>
            <a:pPr marL="0" indent="0">
              <a:buNone/>
            </a:pPr>
            <a:r>
              <a:rPr lang="es-ES" sz="2000" b="1" dirty="0"/>
              <a:t>Valoración de Procesos Profesionales</a:t>
            </a:r>
            <a:r>
              <a:rPr lang="es-ES" sz="2000" dirty="0"/>
              <a:t> 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II.C.: Orientación y Formación Profesional y Ocupacional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II.D.: Adaptación e Inserción Laboral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 II.F.: Empleo con Apoyo</a:t>
            </a:r>
          </a:p>
          <a:p>
            <a:pPr marL="0" indent="0">
              <a:buNone/>
            </a:pPr>
            <a:endParaRPr lang="es-ES" sz="700" dirty="0">
              <a:latin typeface="+mj-lt"/>
            </a:endParaRPr>
          </a:p>
          <a:p>
            <a:pPr marL="0" indent="0">
              <a:buNone/>
            </a:pPr>
            <a:r>
              <a:rPr lang="es-ES" sz="2000" b="1" dirty="0">
                <a:latin typeface="+mj-lt"/>
              </a:rPr>
              <a:t>Valoración de Eficiencia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Logro de las acciones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Tiempos de capacitación de usuarios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Coste por usuario que alcanza el objetivo</a:t>
            </a:r>
          </a:p>
          <a:p>
            <a:pPr marL="0" indent="0">
              <a:buNone/>
            </a:pPr>
            <a:endParaRPr lang="es-ES" sz="2000" dirty="0">
              <a:latin typeface="+mj-lt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6. Valoración de información y resultados</a:t>
            </a:r>
          </a:p>
        </p:txBody>
      </p:sp>
      <p:pic>
        <p:nvPicPr>
          <p:cNvPr id="24" name="2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434">
        <p:fade/>
      </p:transition>
    </mc:Choice>
    <mc:Fallback xmlns="">
      <p:transition spd="med" advTm="73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latin typeface="+mj-lt"/>
              </a:rPr>
              <a:t>Valoración de Efectividad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Cumplimiento de </a:t>
            </a:r>
            <a:r>
              <a:rPr lang="es-ES" sz="1800" dirty="0" smtClean="0"/>
              <a:t>la planificación del programa</a:t>
            </a:r>
            <a:endParaRPr lang="es-ES" sz="1800" dirty="0"/>
          </a:p>
          <a:p>
            <a:pPr marL="685800" lvl="1" algn="just">
              <a:buFontTx/>
              <a:buChar char="-"/>
            </a:pPr>
            <a:r>
              <a:rPr lang="es-ES" sz="1800" dirty="0" smtClean="0"/>
              <a:t>Cumplimiento de metas: valor estándar</a:t>
            </a:r>
            <a:endParaRPr lang="es-ES" sz="1800" dirty="0"/>
          </a:p>
          <a:p>
            <a:pPr marL="0" indent="0">
              <a:buNone/>
            </a:pPr>
            <a:endParaRPr lang="es-ES" sz="700" dirty="0">
              <a:latin typeface="+mj-lt"/>
            </a:endParaRPr>
          </a:p>
          <a:p>
            <a:pPr marL="0" indent="0">
              <a:buNone/>
            </a:pPr>
            <a:r>
              <a:rPr lang="es-ES" sz="2000" b="1" dirty="0">
                <a:latin typeface="+mj-lt"/>
              </a:rPr>
              <a:t>Valoración de Satisfacción e Impacto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6. Valoración de información y resultados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" y="3334479"/>
            <a:ext cx="3776181" cy="14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" y="5093738"/>
            <a:ext cx="3910178" cy="13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62665"/>
            <a:ext cx="3767381" cy="230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51701"/>
            <a:ext cx="3312368" cy="10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42">
        <p:fade/>
      </p:transition>
    </mc:Choice>
    <mc:Fallback xmlns="">
      <p:transition spd="med" advTm="26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4175" y="1484784"/>
            <a:ext cx="8291265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000" b="1" dirty="0">
                <a:latin typeface="+mj-lt"/>
              </a:rPr>
              <a:t>Valoración de Satisfacción e Impacto</a:t>
            </a: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  <a:p>
            <a:pPr marL="0" indent="0">
              <a:buNone/>
            </a:pPr>
            <a:r>
              <a:rPr lang="es-ES" sz="2000" b="1" u="sng" dirty="0">
                <a:latin typeface="+mj-lt"/>
              </a:rPr>
              <a:t>Conclusiones y propuestas de mejora</a:t>
            </a:r>
          </a:p>
          <a:p>
            <a:pPr marL="0" indent="0">
              <a:buNone/>
            </a:pPr>
            <a:endParaRPr lang="es-ES" sz="700" b="1" dirty="0">
              <a:latin typeface="+mj-lt"/>
            </a:endParaRPr>
          </a:p>
          <a:p>
            <a:pPr marL="685800" lvl="1" algn="just">
              <a:buFontTx/>
              <a:buChar char="-"/>
            </a:pPr>
            <a:r>
              <a:rPr lang="es-ES" sz="1800" dirty="0"/>
              <a:t>Resultados Clave-&gt; Análisis </a:t>
            </a:r>
            <a:r>
              <a:rPr lang="es-ES" sz="1800" b="1" dirty="0"/>
              <a:t>DAFO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Priorización de resultados: </a:t>
            </a:r>
            <a:r>
              <a:rPr lang="es-ES" sz="1800" b="1" dirty="0"/>
              <a:t>metodología de identificación y priorización de las mejoras detectadas</a:t>
            </a:r>
            <a:r>
              <a:rPr lang="es-ES" sz="1800" dirty="0"/>
              <a:t>:</a:t>
            </a:r>
          </a:p>
          <a:p>
            <a:pPr marL="400050" lvl="1" indent="0" algn="just">
              <a:buNone/>
            </a:pPr>
            <a:endParaRPr lang="es-ES" sz="200" dirty="0"/>
          </a:p>
          <a:p>
            <a:pPr marL="400050" lvl="1" indent="0" algn="just">
              <a:buNone/>
            </a:pPr>
            <a:r>
              <a:rPr lang="es-ES" sz="1600" i="1" dirty="0"/>
              <a:t>	-Viabilidad</a:t>
            </a:r>
          </a:p>
          <a:p>
            <a:pPr marL="400050" lvl="1" indent="0" algn="just">
              <a:buNone/>
            </a:pPr>
            <a:r>
              <a:rPr lang="es-ES" sz="1600" i="1" dirty="0"/>
              <a:t>	- Urgencia</a:t>
            </a:r>
          </a:p>
          <a:p>
            <a:pPr marL="400050" lvl="1" indent="0" algn="just">
              <a:buNone/>
            </a:pPr>
            <a:r>
              <a:rPr lang="es-ES" sz="1600" i="1" dirty="0"/>
              <a:t>	- Importancia</a:t>
            </a:r>
          </a:p>
          <a:p>
            <a:pPr marL="0" indent="0">
              <a:buNone/>
            </a:pPr>
            <a:endParaRPr lang="es-ES" sz="2000" b="1" dirty="0">
              <a:latin typeface="+mj-lt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6. Valoración de información y resultados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90782"/>
            <a:ext cx="2926829" cy="143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0782"/>
            <a:ext cx="3850493" cy="106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32708"/>
            <a:ext cx="3422315" cy="112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887">
        <p:fade/>
      </p:transition>
    </mc:Choice>
    <mc:Fallback xmlns="">
      <p:transition spd="med" advTm="34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/>
              <a:t>7. Conclusiones del Modelo de Evaluación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09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u="sng" dirty="0"/>
              <a:t>Objetivos</a:t>
            </a:r>
            <a:r>
              <a:rPr lang="es-ES" sz="2000" dirty="0"/>
              <a:t>:</a:t>
            </a:r>
          </a:p>
          <a:p>
            <a:pPr marL="0" indent="0" algn="just">
              <a:buNone/>
            </a:pPr>
            <a:endParaRPr lang="es-ES" sz="6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rgbClr val="00B050"/>
                </a:solidFill>
              </a:rPr>
              <a:t>Desarrollar un modelo de evaluación del Programa AVIS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000" dirty="0"/>
              <a:t>Aportar propuestas de mejora tras identificar las debilidades y oportunidades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000" dirty="0"/>
              <a:t>Desarrollar estrategias para minimizar el efecto de las amenazas</a:t>
            </a:r>
          </a:p>
          <a:p>
            <a:pPr marL="0" indent="0" algn="just">
              <a:buNone/>
            </a:pPr>
            <a:endParaRPr lang="es-ES" sz="1000" dirty="0"/>
          </a:p>
          <a:p>
            <a:pPr marL="0" indent="0" algn="just">
              <a:buNone/>
            </a:pPr>
            <a:r>
              <a:rPr lang="es-ES" sz="2000" b="1" u="sng" dirty="0"/>
              <a:t>Limitaciones</a:t>
            </a:r>
            <a:r>
              <a:rPr lang="es-ES" sz="2000" dirty="0"/>
              <a:t>:</a:t>
            </a:r>
          </a:p>
          <a:p>
            <a:pPr marL="0" indent="0" algn="just">
              <a:buNone/>
            </a:pPr>
            <a:endParaRPr lang="es-ES" sz="600" dirty="0"/>
          </a:p>
          <a:p>
            <a:pPr algn="just"/>
            <a:r>
              <a:rPr lang="es-ES" sz="2000" dirty="0"/>
              <a:t>Situación actual de pandemia del COVID-19</a:t>
            </a:r>
          </a:p>
          <a:p>
            <a:pPr algn="just"/>
            <a:r>
              <a:rPr lang="es-ES" sz="2000" dirty="0"/>
              <a:t>Cláusulas de confidencialidad del centro</a:t>
            </a:r>
          </a:p>
          <a:p>
            <a:pPr algn="just"/>
            <a:r>
              <a:rPr lang="es-ES" sz="2000" dirty="0"/>
              <a:t>Ausencia de información documental relativa al desarrollo del programa</a:t>
            </a:r>
          </a:p>
          <a:p>
            <a:pPr algn="just"/>
            <a:r>
              <a:rPr lang="es-ES" sz="2000" dirty="0"/>
              <a:t>Imposibilidad de acceso a la documentación sobre el enfoque, despliegue, evaluación y revisión en los diferentes niveles, incluido el desarrollo de las actividades del centro.</a:t>
            </a:r>
            <a:endParaRPr lang="es-ES" sz="2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40" y="260647"/>
            <a:ext cx="1095560" cy="122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0" y="3501008"/>
            <a:ext cx="902218" cy="12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21">
        <p:fade/>
      </p:transition>
    </mc:Choice>
    <mc:Fallback xmlns="">
      <p:transition spd="med" advTm="44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/>
              <a:t>7. Conclusiones del TFM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09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" sz="2200" b="1" u="sng" dirty="0"/>
          </a:p>
          <a:p>
            <a:pPr marL="0" indent="0" algn="just">
              <a:buNone/>
            </a:pPr>
            <a:r>
              <a:rPr lang="es-ES" sz="2200" b="1" u="sng" dirty="0"/>
              <a:t>Principales conclusiones:</a:t>
            </a:r>
          </a:p>
          <a:p>
            <a:pPr marL="0" indent="0" algn="just">
              <a:buNone/>
            </a:pPr>
            <a:endParaRPr lang="es-ES" sz="700" b="1" u="sng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000" dirty="0"/>
              <a:t>Se desarrolló un Modelo de Evaluación para el Programa AVIS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2000" dirty="0"/>
              <a:t>Conocer la importancia de este tipo de programas ya que: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s-ES" sz="1800" dirty="0"/>
              <a:t>Ofrecen una oportunidad a estos jóvenes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s-ES" sz="1800" dirty="0"/>
              <a:t>Reducen el abandono escolar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s-ES" sz="1800" dirty="0"/>
              <a:t>Potencian sus metas personales hacia la búsqueda de su propio </a:t>
            </a:r>
            <a:r>
              <a:rPr lang="es-ES" sz="1800" dirty="0" smtClean="0"/>
              <a:t>bienestar</a:t>
            </a:r>
          </a:p>
          <a:p>
            <a:pPr marL="400050" lvl="1" indent="0" algn="just">
              <a:buNone/>
            </a:pPr>
            <a:endParaRPr lang="es-ES" sz="700" dirty="0" smtClean="0"/>
          </a:p>
          <a:p>
            <a:pPr marL="342900" lvl="1" indent="-342900" algn="just">
              <a:buFont typeface="Wingdings" panose="05000000000000000000" pitchFamily="2" charset="2"/>
              <a:buChar char="ü"/>
            </a:pPr>
            <a:r>
              <a:rPr lang="es-ES" sz="2000" dirty="0" smtClean="0"/>
              <a:t>Aprendizaje que he adquirido durante la elaboración de este trabajo fin de máster, a pesar de no haber podido ponerlo en práctica. 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endParaRPr lang="es-E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40" y="260647"/>
            <a:ext cx="1095560" cy="122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00" y="2132856"/>
            <a:ext cx="1097999" cy="109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2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47">
        <p:fade/>
      </p:transition>
    </mc:Choice>
    <mc:Fallback xmlns="">
      <p:transition spd="med" advTm="39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00348" y="1916832"/>
            <a:ext cx="8055148" cy="23438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" sz="1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Formación e inserción sociolaboral de jóvenes con diversidad funcional intelectual: diseño de un modelo de evaluación del Programa AVIS (Alter Vía Inclusión Sociolaboral)</a:t>
            </a:r>
          </a:p>
          <a:p>
            <a:pPr>
              <a:lnSpc>
                <a:spcPct val="120000"/>
              </a:lnSpc>
            </a:pPr>
            <a:r>
              <a:rPr lang="es-ES_tradnl" sz="14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 </a:t>
            </a:r>
            <a:endParaRPr lang="es-ES" sz="14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251"/>
            <a:ext cx="3534445" cy="108340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67544" y="4484340"/>
            <a:ext cx="828092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es-ES" sz="500" b="1" i="1" dirty="0"/>
          </a:p>
          <a:p>
            <a:pPr algn="just"/>
            <a:r>
              <a:rPr lang="es-ES" u="sng" dirty="0"/>
              <a:t>Alumna</a:t>
            </a:r>
            <a:r>
              <a:rPr lang="es-ES" b="1" i="1" dirty="0"/>
              <a:t>: Nuria Lorenzana Blanco (uo251207@uniovi.es)</a:t>
            </a:r>
          </a:p>
          <a:p>
            <a:pPr algn="just"/>
            <a:endParaRPr lang="es-ES" sz="1200" b="1" i="1" dirty="0"/>
          </a:p>
          <a:p>
            <a:pPr algn="just"/>
            <a:r>
              <a:rPr lang="es-ES" u="sng" dirty="0"/>
              <a:t>Tutor</a:t>
            </a:r>
            <a:r>
              <a:rPr lang="es-ES" b="1" i="1" dirty="0"/>
              <a:t>: J. Ramiro Martís Flórez</a:t>
            </a:r>
          </a:p>
          <a:p>
            <a:pPr algn="just"/>
            <a:endParaRPr lang="es-ES" sz="800" b="1" i="1" dirty="0"/>
          </a:p>
          <a:p>
            <a:pPr algn="just"/>
            <a:r>
              <a:rPr lang="es-ES" i="1" dirty="0"/>
              <a:t>Máster Universitario en Intervención e Investigación Socioeducativa - Curso 2019/2020</a:t>
            </a:r>
          </a:p>
          <a:p>
            <a:pPr algn="just"/>
            <a:endParaRPr lang="es-ES" sz="800" i="1" dirty="0"/>
          </a:p>
          <a:p>
            <a:pPr algn="ctr"/>
            <a:r>
              <a:rPr lang="es-ES" i="1" dirty="0"/>
              <a:t>Oviedo, 16 de julio de 2020</a:t>
            </a:r>
          </a:p>
          <a:p>
            <a:pPr algn="ctr"/>
            <a:endParaRPr lang="es-ES" sz="500" dirty="0"/>
          </a:p>
        </p:txBody>
      </p:sp>
      <p:pic>
        <p:nvPicPr>
          <p:cNvPr id="6" name="image2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923926" y="410250"/>
            <a:ext cx="2772569" cy="1083403"/>
          </a:xfrm>
          <a:prstGeom prst="rect">
            <a:avLst/>
          </a:prstGeom>
          <a:ln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651"/>
            <a:ext cx="1332296" cy="124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39">
        <p:fade/>
      </p:transition>
    </mc:Choice>
    <mc:Fallback xmlns="">
      <p:transition spd="med" advTm="7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20217"/>
            <a:ext cx="3419872" cy="243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3000" dirty="0">
                <a:latin typeface="Calibri" panose="020F0502020204030204" pitchFamily="34" charset="0"/>
                <a:cs typeface="Times New Roman" panose="02020603050405020304" pitchFamily="18" charset="0"/>
              </a:rPr>
              <a:t>Índice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latin typeface="+mj-lt"/>
              </a:rPr>
              <a:t>1. Introducción</a:t>
            </a:r>
          </a:p>
          <a:p>
            <a:pPr marL="0" indent="0">
              <a:buNone/>
            </a:pPr>
            <a:r>
              <a:rPr lang="es-ES" sz="2000" dirty="0">
                <a:latin typeface="+mj-lt"/>
              </a:rPr>
              <a:t>2. Objetivos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3. Contextualización del programa objeto a evaluar: Programa AVIS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4. Metodología de evaluación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Modelo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Procedimiento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5. Diseño de evaluación: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Variables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Fuentes, modelos, técnicas e instrumentos de recogida de información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Técnicas de análisis de información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6. Valoración de información y resultados</a:t>
            </a:r>
          </a:p>
          <a:p>
            <a:pPr marL="0" indent="0">
              <a:buNone/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7. Conclusiones</a:t>
            </a:r>
            <a:endParaRPr lang="es-ES" sz="2000" dirty="0">
              <a:latin typeface="+mj-lt"/>
            </a:endParaRPr>
          </a:p>
          <a:p>
            <a:pPr marL="0" indent="0">
              <a:buNone/>
            </a:pPr>
            <a:endParaRPr lang="es-ES" sz="2400" dirty="0">
              <a:latin typeface="+mj-lt"/>
            </a:endParaRPr>
          </a:p>
        </p:txBody>
      </p:sp>
      <p:pic>
        <p:nvPicPr>
          <p:cNvPr id="14" name="1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40">
        <p:fade/>
      </p:transition>
    </mc:Choice>
    <mc:Fallback xmlns="">
      <p:transition spd="med" advTm="23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1. Introducción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dirty="0">
              <a:latin typeface="+mj-lt"/>
            </a:endParaRPr>
          </a:p>
          <a:p>
            <a:pPr marL="0" indent="0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269341251"/>
              </p:ext>
            </p:extLst>
          </p:nvPr>
        </p:nvGraphicFramePr>
        <p:xfrm>
          <a:off x="1835696" y="1772816"/>
          <a:ext cx="504056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539552" y="4221088"/>
            <a:ext cx="748883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/>
              <a:t>Convención Internacional sobre los Derechos de las Personas con Discapacidad (ONU, 2006)</a:t>
            </a:r>
          </a:p>
          <a:p>
            <a:endParaRPr lang="es-ES" sz="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000" dirty="0"/>
              <a:t>“Estrategia Europea sobre Discapacidad 2010-2020”</a:t>
            </a:r>
          </a:p>
        </p:txBody>
      </p:sp>
      <p:pic>
        <p:nvPicPr>
          <p:cNvPr id="13" name="1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292">
        <p:fade/>
      </p:transition>
    </mc:Choice>
    <mc:Fallback xmlns="">
      <p:transition spd="med" advTm="61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1. Introducción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5141168"/>
          </a:xfrm>
        </p:spPr>
        <p:txBody>
          <a:bodyPr/>
          <a:lstStyle/>
          <a:p>
            <a:pPr marL="0" indent="0">
              <a:buNone/>
            </a:pPr>
            <a:r>
              <a:rPr lang="es-ES" sz="2000" b="1" u="sng" dirty="0"/>
              <a:t>Situación actual de los jóvenes con DFI</a:t>
            </a:r>
          </a:p>
          <a:p>
            <a:pPr algn="just"/>
            <a:r>
              <a:rPr lang="es-ES" sz="1700" dirty="0" smtClean="0"/>
              <a:t>En </a:t>
            </a:r>
            <a:r>
              <a:rPr lang="es-ES" sz="1700" dirty="0"/>
              <a:t>España </a:t>
            </a:r>
            <a:r>
              <a:rPr lang="es-ES" sz="1700" b="1" dirty="0">
                <a:solidFill>
                  <a:srgbClr val="0070C0"/>
                </a:solidFill>
              </a:rPr>
              <a:t>92.100</a:t>
            </a:r>
            <a:r>
              <a:rPr lang="es-ES" sz="1700" dirty="0"/>
              <a:t> (</a:t>
            </a:r>
            <a:r>
              <a:rPr lang="es-ES" sz="1700" dirty="0" smtClean="0"/>
              <a:t>36,9% </a:t>
            </a:r>
            <a:r>
              <a:rPr lang="es-ES" sz="1700" dirty="0"/>
              <a:t>riesgo de pobreza y/o exclusión)</a:t>
            </a:r>
          </a:p>
          <a:p>
            <a:pPr algn="just"/>
            <a:r>
              <a:rPr lang="es-ES" sz="1700" dirty="0"/>
              <a:t>  Diversidad funcional </a:t>
            </a:r>
            <a:r>
              <a:rPr lang="es-ES" sz="1700" b="1" dirty="0"/>
              <a:t>intelectual</a:t>
            </a:r>
            <a:r>
              <a:rPr lang="es-ES" sz="1700" dirty="0"/>
              <a:t> (36,8%)</a:t>
            </a:r>
          </a:p>
          <a:p>
            <a:pPr algn="just"/>
            <a:r>
              <a:rPr lang="es-ES" sz="1700" i="1" u="sng" dirty="0"/>
              <a:t>Nivel formativo</a:t>
            </a:r>
            <a:r>
              <a:rPr lang="es-ES" sz="1700" dirty="0"/>
              <a:t>: inferior a sus homólogos sin DFI</a:t>
            </a:r>
          </a:p>
          <a:p>
            <a:pPr algn="just"/>
            <a:r>
              <a:rPr lang="es-ES" sz="1700" i="1" u="sng" dirty="0"/>
              <a:t>Actividad laboral</a:t>
            </a:r>
            <a:r>
              <a:rPr lang="es-ES" sz="1700" dirty="0"/>
              <a:t>: alto porcentaje de inactividad laboral (76,4%)</a:t>
            </a:r>
          </a:p>
          <a:p>
            <a:pPr algn="just"/>
            <a:r>
              <a:rPr lang="es-ES" sz="1700" i="1" u="sng" dirty="0" smtClean="0"/>
              <a:t>Contrataciones</a:t>
            </a:r>
            <a:r>
              <a:rPr lang="es-ES" sz="1700" dirty="0" smtClean="0"/>
              <a:t>: mayor nivel de desempleo en las mujeres, </a:t>
            </a:r>
            <a:r>
              <a:rPr lang="es-ES" sz="1700" dirty="0"/>
              <a:t>contratos </a:t>
            </a:r>
            <a:r>
              <a:rPr lang="es-ES" sz="1700" dirty="0" smtClean="0"/>
              <a:t>en </a:t>
            </a:r>
            <a:r>
              <a:rPr lang="es-ES" sz="1700" dirty="0"/>
              <a:t>sector servicios</a:t>
            </a:r>
            <a:r>
              <a:rPr lang="es-ES" sz="1700" dirty="0" smtClean="0"/>
              <a:t>, temporales a jornada parcial y </a:t>
            </a:r>
            <a:r>
              <a:rPr lang="es-ES" sz="1700" dirty="0"/>
              <a:t>condiciones laborales </a:t>
            </a:r>
            <a:r>
              <a:rPr lang="es-ES" sz="1700" dirty="0" smtClean="0"/>
              <a:t>inestables.</a:t>
            </a:r>
          </a:p>
          <a:p>
            <a:pPr algn="just"/>
            <a:endParaRPr lang="es-ES" sz="700" dirty="0"/>
          </a:p>
          <a:p>
            <a:pPr marL="0" indent="0">
              <a:buNone/>
            </a:pPr>
            <a:r>
              <a:rPr lang="es-ES" sz="2000" b="1" u="sng" dirty="0" smtClean="0"/>
              <a:t>Medidas actuales para los jóvenes con DFI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dirty="0"/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908774" y="2341658"/>
            <a:ext cx="0" cy="2160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493870"/>
            <a:ext cx="3172653" cy="22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0922"/>
            <a:ext cx="4685747" cy="32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5 Conector recto"/>
          <p:cNvCxnSpPr>
            <a:endCxn id="3074" idx="0"/>
          </p:cNvCxnSpPr>
          <p:nvPr/>
        </p:nvCxnSpPr>
        <p:spPr>
          <a:xfrm flipV="1">
            <a:off x="2341901" y="4493870"/>
            <a:ext cx="1" cy="2312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41" y="4511950"/>
            <a:ext cx="127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15 Conector recto"/>
          <p:cNvCxnSpPr>
            <a:stCxn id="3074" idx="0"/>
          </p:cNvCxnSpPr>
          <p:nvPr/>
        </p:nvCxnSpPr>
        <p:spPr>
          <a:xfrm>
            <a:off x="2341902" y="4493870"/>
            <a:ext cx="4062739" cy="180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307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90">
        <p:fade/>
      </p:transition>
    </mc:Choice>
    <mc:Fallback xmlns="">
      <p:transition spd="med" advTm="90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1. Introducción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292517243"/>
              </p:ext>
            </p:extLst>
          </p:nvPr>
        </p:nvGraphicFramePr>
        <p:xfrm>
          <a:off x="251520" y="2780928"/>
          <a:ext cx="4056112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467544" y="1700808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Principales agentes implicados en la formación e inserción sociolaboral de los jóvenes con DFI: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59660" y="1715056"/>
            <a:ext cx="40843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Modelos de evaluación de programas:</a:t>
            </a:r>
          </a:p>
          <a:p>
            <a:endParaRPr lang="es-ES" sz="1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Tyleriano (1950) orientado a los objetivos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de Schuman (1967)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orientado a la decisión de Stufflebeam (1993)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de la evaluación respondente de Stake (1975)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sin referencia a metas de Scriven (1973)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Modelo de Parlett y Hamilton (1997)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0070C0"/>
                </a:solidFill>
              </a:rPr>
              <a:t>Modelo de Pérez Juste (1995)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b="1" dirty="0">
                <a:solidFill>
                  <a:srgbClr val="0070C0"/>
                </a:solidFill>
              </a:rPr>
              <a:t>Modelo de Samuel Fernández (2000)</a:t>
            </a:r>
          </a:p>
          <a:p>
            <a:endParaRPr lang="es-ES" dirty="0"/>
          </a:p>
        </p:txBody>
      </p:sp>
      <p:pic>
        <p:nvPicPr>
          <p:cNvPr id="12" name="1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092">
        <p:fade/>
      </p:transition>
    </mc:Choice>
    <mc:Fallback xmlns="">
      <p:transition spd="med" advTm="37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34" y="4942904"/>
            <a:ext cx="2551666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/>
              <a:t>-</a:t>
            </a:r>
            <a:r>
              <a:rPr lang="es-ES" sz="2000" b="1" dirty="0"/>
              <a:t> Desarrollar</a:t>
            </a:r>
            <a:r>
              <a:rPr lang="es-ES" sz="2000" dirty="0"/>
              <a:t> un </a:t>
            </a:r>
            <a:r>
              <a:rPr lang="es-ES" sz="2000" b="1" dirty="0"/>
              <a:t>modelo de evaluación del Programa AVIS </a:t>
            </a:r>
            <a:r>
              <a:rPr lang="es-ES" sz="2000" dirty="0"/>
              <a:t>que pretende ofrecer información sobre: </a:t>
            </a:r>
          </a:p>
          <a:p>
            <a:pPr marL="0" indent="0" algn="just">
              <a:buNone/>
            </a:pPr>
            <a:endParaRPr lang="es-ES_tradnl" sz="700" dirty="0"/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Calidad intrínseca del programa</a:t>
            </a:r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Eficacia de la planificación</a:t>
            </a:r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Eficiencia de resultados</a:t>
            </a:r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Efectividad del diseño</a:t>
            </a:r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Satisfacción de grupos de interés clave</a:t>
            </a:r>
          </a:p>
          <a:p>
            <a:pPr marL="685800" lvl="1" algn="just">
              <a:buFont typeface="Wingdings" panose="05000000000000000000" pitchFamily="2" charset="2"/>
              <a:buChar char="ü"/>
            </a:pPr>
            <a:r>
              <a:rPr lang="es-ES" sz="1800" dirty="0"/>
              <a:t>Impacto del programa</a:t>
            </a:r>
          </a:p>
          <a:p>
            <a:pPr marL="0" indent="0">
              <a:buNone/>
            </a:pPr>
            <a:endParaRPr lang="es-ES" sz="1000" dirty="0"/>
          </a:p>
          <a:p>
            <a:pPr marL="0" indent="0" algn="just">
              <a:buNone/>
            </a:pPr>
            <a:r>
              <a:rPr lang="es-ES" sz="2000" dirty="0"/>
              <a:t>- </a:t>
            </a:r>
            <a:r>
              <a:rPr lang="es-ES" sz="2000" b="1" dirty="0"/>
              <a:t>Aportar propuestas de mejora </a:t>
            </a:r>
            <a:r>
              <a:rPr lang="es-ES" sz="2000" dirty="0"/>
              <a:t>tras identificar debilidades y oportunidades</a:t>
            </a:r>
          </a:p>
          <a:p>
            <a:pPr marL="0" indent="0">
              <a:buNone/>
            </a:pPr>
            <a:endParaRPr lang="es-ES" sz="1000" dirty="0"/>
          </a:p>
          <a:p>
            <a:pPr marL="0" indent="0" algn="just">
              <a:buNone/>
            </a:pPr>
            <a:r>
              <a:rPr lang="es-ES" sz="2000" dirty="0"/>
              <a:t>- </a:t>
            </a:r>
            <a:r>
              <a:rPr lang="es-ES" sz="2000" b="1" dirty="0"/>
              <a:t>Desarrollar estrategias </a:t>
            </a:r>
            <a:r>
              <a:rPr lang="es-ES" sz="2000" dirty="0"/>
              <a:t>para minimizar el efecto de</a:t>
            </a:r>
          </a:p>
          <a:p>
            <a:pPr marL="0" indent="0" algn="just">
              <a:buNone/>
            </a:pPr>
            <a:r>
              <a:rPr lang="es-ES" sz="2000" dirty="0"/>
              <a:t>las amenazas</a:t>
            </a:r>
            <a:endParaRPr lang="es-ES_tradnl" sz="2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2. Objetivos</a:t>
            </a: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05">
        <p:fade/>
      </p:transition>
    </mc:Choice>
    <mc:Fallback xmlns="">
      <p:transition spd="med" advTm="26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3. Contextualización del programa objeto a evaluar: Programa AVIS</a:t>
            </a:r>
            <a:endParaRPr lang="es-ES" sz="28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86" y="5402258"/>
            <a:ext cx="1709150" cy="145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32" y="5431850"/>
            <a:ext cx="2931216" cy="142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48" y="5402258"/>
            <a:ext cx="2237752" cy="142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7" y="5402259"/>
            <a:ext cx="2321318" cy="14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6608" y="1625382"/>
            <a:ext cx="823185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Colegio Santa María del Naranco</a:t>
            </a:r>
            <a:r>
              <a:rPr lang="es-ES" dirty="0"/>
              <a:t> Alter Vía (Oviedo, Asturias)</a:t>
            </a:r>
          </a:p>
          <a:p>
            <a:endParaRPr lang="es-ES" dirty="0"/>
          </a:p>
          <a:p>
            <a:r>
              <a:rPr lang="es-ES" dirty="0"/>
              <a:t>Permite que los que los </a:t>
            </a:r>
            <a:r>
              <a:rPr lang="es-ES" b="1" dirty="0"/>
              <a:t>jóvenes con diversidad funcional intelectual (16-23 años) puedan continuar con la formación </a:t>
            </a:r>
            <a:r>
              <a:rPr lang="es-ES" dirty="0"/>
              <a:t>en un ambiente normalizado y busca la </a:t>
            </a:r>
            <a:r>
              <a:rPr lang="es-ES" b="1" dirty="0"/>
              <a:t>inclusión sociolaboral </a:t>
            </a:r>
            <a:r>
              <a:rPr lang="es-ES" dirty="0"/>
              <a:t>de los mismos.</a:t>
            </a:r>
          </a:p>
          <a:p>
            <a:endParaRPr lang="es-ES" dirty="0"/>
          </a:p>
          <a:p>
            <a:r>
              <a:rPr lang="es-ES" dirty="0"/>
              <a:t>4 niveles (3 formación + 1 apoyo y seguimiento): </a:t>
            </a:r>
            <a:r>
              <a:rPr lang="es-ES" b="1" dirty="0"/>
              <a:t>AVIS I, AVIS II, AVIS III </a:t>
            </a:r>
            <a:r>
              <a:rPr lang="es-ES" dirty="0"/>
              <a:t>y</a:t>
            </a:r>
            <a:r>
              <a:rPr lang="es-ES" b="1" dirty="0"/>
              <a:t> AVIS SENIOR</a:t>
            </a:r>
          </a:p>
          <a:p>
            <a:endParaRPr lang="es-ES" dirty="0"/>
          </a:p>
          <a:p>
            <a:r>
              <a:rPr lang="es-ES" u="sng" dirty="0"/>
              <a:t>Metodología de formación transversal</a:t>
            </a:r>
            <a:r>
              <a:rPr lang="es-ES" dirty="0"/>
              <a:t>:</a:t>
            </a:r>
          </a:p>
          <a:p>
            <a:endParaRPr lang="es-ES" sz="700" dirty="0"/>
          </a:p>
          <a:p>
            <a:pPr marL="971550" lvl="1" indent="-285750" algn="just">
              <a:buFont typeface="Wingdings" panose="05000000000000000000" pitchFamily="2" charset="2"/>
              <a:buChar char="§"/>
            </a:pPr>
            <a:r>
              <a:rPr lang="es-ES" sz="1700" dirty="0"/>
              <a:t>Ámbitos comunicativo, lógico-matemático, autonomía social y laboral, y desarrollo sociocultural</a:t>
            </a:r>
          </a:p>
          <a:p>
            <a:pPr marL="971550" lvl="1" indent="-285750" algn="just">
              <a:buFont typeface="Wingdings" panose="05000000000000000000" pitchFamily="2" charset="2"/>
              <a:buChar char="§"/>
            </a:pPr>
            <a:r>
              <a:rPr lang="es-ES" sz="1700" dirty="0"/>
              <a:t>11 proyectos</a:t>
            </a:r>
          </a:p>
          <a:p>
            <a:pPr marL="971550" lvl="1" indent="-285750" algn="just">
              <a:buFont typeface="Wingdings" panose="05000000000000000000" pitchFamily="2" charset="2"/>
              <a:buChar char="§"/>
            </a:pPr>
            <a:r>
              <a:rPr lang="es-ES" sz="1700" dirty="0"/>
              <a:t>5 talleres prelaborales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4" name="1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99">
        <p:fade/>
      </p:transition>
    </mc:Choice>
    <mc:Fallback xmlns="">
      <p:transition spd="med" advTm="48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80920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2000" b="1" u="sng" dirty="0"/>
              <a:t>Modelo de evaluación</a:t>
            </a:r>
          </a:p>
          <a:p>
            <a:pPr marL="0" indent="0">
              <a:buNone/>
            </a:pPr>
            <a:endParaRPr lang="es-ES_tradnl" sz="700" b="1" dirty="0"/>
          </a:p>
          <a:p>
            <a:pPr marL="685800" lvl="1" algn="just">
              <a:buFontTx/>
              <a:buChar char="-"/>
            </a:pPr>
            <a:r>
              <a:rPr lang="es-ES" sz="1800" dirty="0"/>
              <a:t>Evaluación como proceso de apoyo a la toma de decisiones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Evaluación como proceso social</a:t>
            </a:r>
          </a:p>
          <a:p>
            <a:pPr marL="0" indent="0">
              <a:buNone/>
            </a:pPr>
            <a:endParaRPr lang="es-ES_tradnl" sz="700" dirty="0"/>
          </a:p>
          <a:p>
            <a:pPr marL="0" indent="0">
              <a:buNone/>
            </a:pPr>
            <a:r>
              <a:rPr lang="es-ES_tradnl" sz="2000" b="1" u="sng" dirty="0"/>
              <a:t>Procedimiento</a:t>
            </a:r>
          </a:p>
          <a:p>
            <a:pPr marL="0" indent="0">
              <a:buNone/>
            </a:pPr>
            <a:endParaRPr lang="es-ES_tradnl" sz="700" b="1" dirty="0"/>
          </a:p>
          <a:p>
            <a:r>
              <a:rPr lang="es-ES" sz="2000" b="1" dirty="0"/>
              <a:t>Fase 1: Evaluación interna: Calidad técnica, viabilidad y evaluabilidad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Calidad del programa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Eficacia de la planificación: AVIS III y AVIS SENIOR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Eficiencia en la gestión del programa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Efectividad del programa</a:t>
            </a:r>
          </a:p>
          <a:p>
            <a:pPr marL="0" indent="0">
              <a:buNone/>
            </a:pPr>
            <a:endParaRPr lang="es-ES" sz="700" b="1" dirty="0"/>
          </a:p>
          <a:p>
            <a:r>
              <a:rPr lang="es-ES" sz="2000" b="1" dirty="0"/>
              <a:t>Fase 2: Evaluación externa del proceso y resultados del programa tras su implementación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Factores del entorno del programa: ecosistema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Satisfacción e impacto de los grupos de interés clave</a:t>
            </a:r>
          </a:p>
          <a:p>
            <a:pPr marL="685800" lvl="1" algn="just">
              <a:buFontTx/>
              <a:buChar char="-"/>
            </a:pPr>
            <a:r>
              <a:rPr lang="es-ES" sz="1800" dirty="0"/>
              <a:t>Análisis de costes</a:t>
            </a:r>
          </a:p>
          <a:p>
            <a:pPr marL="0" indent="0">
              <a:buNone/>
            </a:pPr>
            <a:endParaRPr lang="es-ES_tradnl" sz="2000" b="1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4. Metodología de evaluación (I): </a:t>
            </a:r>
            <a:b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Modelo de evaluación y Procedimiento</a:t>
            </a:r>
          </a:p>
        </p:txBody>
      </p:sp>
      <p:pic>
        <p:nvPicPr>
          <p:cNvPr id="21" name="20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16">
        <p:fade/>
      </p:transition>
    </mc:Choice>
    <mc:Fallback xmlns="">
      <p:transition spd="med" advTm="68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sz="24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s-ES_tradnl" sz="2400" dirty="0">
              <a:latin typeface="Gill Sans MT" panose="020B0502020104020203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5. Diseño de evaluación (I): </a:t>
            </a:r>
            <a:r>
              <a:rPr lang="es-ES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Variables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" y="1509777"/>
            <a:ext cx="4427984" cy="489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35" y="1518533"/>
            <a:ext cx="4589965" cy="410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2420888"/>
            <a:ext cx="1331640" cy="2880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3212976"/>
            <a:ext cx="1331640" cy="3568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4221088"/>
            <a:ext cx="1619672" cy="4320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0" y="5445224"/>
            <a:ext cx="1475656" cy="4320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554035" y="2420888"/>
            <a:ext cx="2106197" cy="360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35" y="3563042"/>
            <a:ext cx="174615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35" y="4653136"/>
            <a:ext cx="117009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7" name="8216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37">
        <p:fade/>
      </p:transition>
    </mc:Choice>
    <mc:Fallback xmlns="">
      <p:transition spd="med" advTm="40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.1|2.5|2.5|5.5|2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8|2|6.3|1.5|1.9|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21821</TotalTime>
  <Words>1121</Words>
  <Application>Microsoft Office PowerPoint</Application>
  <PresentationFormat>Presentación en pantalla (4:3)</PresentationFormat>
  <Paragraphs>200</Paragraphs>
  <Slides>18</Slides>
  <Notes>2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Índice</vt:lpstr>
      <vt:lpstr>1. Introducción</vt:lpstr>
      <vt:lpstr>1. Introducción</vt:lpstr>
      <vt:lpstr>1. Introducción</vt:lpstr>
      <vt:lpstr>2. Objetivos</vt:lpstr>
      <vt:lpstr>3. Contextualización del programa objeto a evaluar: Programa AVIS</vt:lpstr>
      <vt:lpstr>4. Metodología de evaluación (I):  Modelo de evaluación y Procedimiento</vt:lpstr>
      <vt:lpstr>5. Diseño de evaluación (I): Variables</vt:lpstr>
      <vt:lpstr>5. Diseño de evaluación (I): Variables</vt:lpstr>
      <vt:lpstr>5. Diseño de evaluación (II):  Fuentes, modelos, técnicas e instrumentos de recogida de información</vt:lpstr>
      <vt:lpstr>5. Diseño de evaluación (III):  Técnicas de análisis de información</vt:lpstr>
      <vt:lpstr>6. Valoración de información y resultados</vt:lpstr>
      <vt:lpstr>6. Valoración de información y resultados</vt:lpstr>
      <vt:lpstr>6. Valoración de información y resultados</vt:lpstr>
      <vt:lpstr>7. Conclusiones del Modelo de Evaluación</vt:lpstr>
      <vt:lpstr>7. Conclusiones del TFM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OVIEDO FACULTAD DE PSICOLOGÍA</dc:title>
  <dc:creator>Nuria</dc:creator>
  <cp:lastModifiedBy>Nuria</cp:lastModifiedBy>
  <cp:revision>234</cp:revision>
  <dcterms:created xsi:type="dcterms:W3CDTF">2019-07-08T17:10:45Z</dcterms:created>
  <dcterms:modified xsi:type="dcterms:W3CDTF">2020-07-11T09:47:00Z</dcterms:modified>
</cp:coreProperties>
</file>