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2" r:id="rId5"/>
    <p:sldId id="259" r:id="rId6"/>
    <p:sldId id="260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4" r:id="rId24"/>
    <p:sldId id="280" r:id="rId25"/>
    <p:sldId id="281" r:id="rId26"/>
    <p:sldId id="283" r:id="rId27"/>
    <p:sldId id="285" r:id="rId28"/>
    <p:sldId id="261" r:id="rId29"/>
    <p:sldId id="286" r:id="rId3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24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D7001-26EE-4E01-BADD-1FA0AC2281A3}" type="datetimeFigureOut">
              <a:rPr lang="es-ES" smtClean="0"/>
              <a:t>20/02/2013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C1FD3-2678-434B-94E6-268F9505269A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9 Rectángulo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D7001-26EE-4E01-BADD-1FA0AC2281A3}" type="datetimeFigureOut">
              <a:rPr lang="es-ES" smtClean="0"/>
              <a:t>20/02/2013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C1FD3-2678-434B-94E6-268F9505269A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7 Rectángulo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D7001-26EE-4E01-BADD-1FA0AC2281A3}" type="datetimeFigureOut">
              <a:rPr lang="es-ES" smtClean="0"/>
              <a:t>20/02/2013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C1FD3-2678-434B-94E6-268F9505269A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D7001-26EE-4E01-BADD-1FA0AC2281A3}" type="datetimeFigureOut">
              <a:rPr lang="es-ES" smtClean="0"/>
              <a:t>20/02/2013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C1FD3-2678-434B-94E6-268F9505269A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D7001-26EE-4E01-BADD-1FA0AC2281A3}" type="datetimeFigureOut">
              <a:rPr lang="es-ES" smtClean="0"/>
              <a:t>20/02/2013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C1FD3-2678-434B-94E6-268F9505269A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D7001-26EE-4E01-BADD-1FA0AC2281A3}" type="datetimeFigureOut">
              <a:rPr lang="es-ES" smtClean="0"/>
              <a:t>20/02/2013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C1FD3-2678-434B-94E6-268F9505269A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D7001-26EE-4E01-BADD-1FA0AC2281A3}" type="datetimeFigureOut">
              <a:rPr lang="es-ES" smtClean="0"/>
              <a:t>20/02/2013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C1FD3-2678-434B-94E6-268F9505269A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D7001-26EE-4E01-BADD-1FA0AC2281A3}" type="datetimeFigureOut">
              <a:rPr lang="es-ES" smtClean="0"/>
              <a:t>20/02/2013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C1FD3-2678-434B-94E6-268F9505269A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D7001-26EE-4E01-BADD-1FA0AC2281A3}" type="datetimeFigureOut">
              <a:rPr lang="es-ES" smtClean="0"/>
              <a:t>20/02/2013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C1FD3-2678-434B-94E6-268F9505269A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D7001-26EE-4E01-BADD-1FA0AC2281A3}" type="datetimeFigureOut">
              <a:rPr lang="es-ES" smtClean="0"/>
              <a:t>20/02/2013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C1FD3-2678-434B-94E6-268F9505269A}" type="slidenum">
              <a:rPr lang="es-ES" smtClean="0"/>
              <a:t>‹Nº›</a:t>
            </a:fld>
            <a:endParaRPr lang="es-ES"/>
          </a:p>
        </p:txBody>
      </p:sp>
      <p:sp>
        <p:nvSpPr>
          <p:cNvPr id="12" name="11 Rectángulo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801D7001-26EE-4E01-BADD-1FA0AC2281A3}" type="datetimeFigureOut">
              <a:rPr lang="es-ES" smtClean="0"/>
              <a:t>20/02/2013</a:t>
            </a:fld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22AC1FD3-2678-434B-94E6-268F9505269A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6 Rectángulo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801D7001-26EE-4E01-BADD-1FA0AC2281A3}" type="datetimeFigureOut">
              <a:rPr lang="es-ES" smtClean="0"/>
              <a:t>20/02/2013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22AC1FD3-2678-434B-94E6-268F9505269A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8077200" cy="3401544"/>
          </a:xfrm>
        </p:spPr>
        <p:txBody>
          <a:bodyPr>
            <a:normAutofit/>
          </a:bodyPr>
          <a:lstStyle/>
          <a:p>
            <a:pPr algn="ctr"/>
            <a:r>
              <a:rPr lang="es-ES_tradnl" sz="5400" dirty="0" smtClean="0"/>
              <a:t>EBSS Y PLANES DE SEGURIDAD PARA LA CONSTRUCCIÓN DE VIVIENDA UNIFAMILIAR</a:t>
            </a:r>
            <a:endParaRPr lang="es-ES" sz="5400" dirty="0"/>
          </a:p>
        </p:txBody>
      </p:sp>
      <p:sp>
        <p:nvSpPr>
          <p:cNvPr id="4" name="3 Subtítulo"/>
          <p:cNvSpPr>
            <a:spLocks noGrp="1"/>
          </p:cNvSpPr>
          <p:nvPr>
            <p:ph type="subTitle" idx="1"/>
          </p:nvPr>
        </p:nvSpPr>
        <p:spPr>
          <a:xfrm>
            <a:off x="107504" y="5229200"/>
            <a:ext cx="9036496" cy="1512168"/>
          </a:xfrm>
        </p:spPr>
        <p:txBody>
          <a:bodyPr/>
          <a:lstStyle/>
          <a:p>
            <a:r>
              <a:rPr lang="es-ES_tradnl" dirty="0" smtClean="0"/>
              <a:t>TRABAJO FIN DE MASTER</a:t>
            </a:r>
          </a:p>
          <a:p>
            <a:r>
              <a:rPr lang="es-ES_tradnl" dirty="0" smtClean="0"/>
              <a:t>UNIVERSIDAD DE OVIEDO</a:t>
            </a:r>
          </a:p>
          <a:p>
            <a:r>
              <a:rPr lang="es-ES_tradnl" dirty="0" smtClean="0"/>
              <a:t>MARÍA GARCÍA GONZÁLEZ</a:t>
            </a:r>
          </a:p>
          <a:p>
            <a:r>
              <a:rPr lang="es-ES_tradnl" dirty="0" smtClean="0"/>
              <a:t>DIRECTORA: ANA SUÁREZ  </a:t>
            </a:r>
            <a:r>
              <a:rPr lang="es-ES_tradnl" dirty="0" smtClean="0"/>
              <a:t>SÁNCHEZ                                                                                                                                 </a:t>
            </a:r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176217"/>
            <a:ext cx="1907704" cy="1681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177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dirty="0"/>
              <a:t>DESARROLLO, RESULTADOS Y DISCUSIÓN GENERAL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1484784"/>
            <a:ext cx="8928992" cy="5373216"/>
          </a:xfrm>
        </p:spPr>
        <p:txBody>
          <a:bodyPr>
            <a:normAutofit/>
          </a:bodyPr>
          <a:lstStyle/>
          <a:p>
            <a:pPr lvl="1"/>
            <a:endParaRPr lang="es-ES_tradnl" sz="2400" dirty="0" smtClean="0"/>
          </a:p>
          <a:p>
            <a:pPr lvl="1"/>
            <a:r>
              <a:rPr lang="es-ES_tradnl" sz="2400" dirty="0" smtClean="0"/>
              <a:t>OBLIGACIONES </a:t>
            </a:r>
            <a:endParaRPr lang="es-ES_tradnl" sz="2400" dirty="0"/>
          </a:p>
          <a:p>
            <a:pPr lvl="2"/>
            <a:r>
              <a:rPr lang="es-ES_tradnl" sz="2000" dirty="0"/>
              <a:t>EMPRESARIALES</a:t>
            </a:r>
          </a:p>
          <a:p>
            <a:pPr lvl="2"/>
            <a:r>
              <a:rPr lang="es-ES" sz="2000" dirty="0"/>
              <a:t>CONTRATISTAS Y SUBCONTRATISTAS</a:t>
            </a:r>
          </a:p>
          <a:p>
            <a:pPr lvl="2"/>
            <a:r>
              <a:rPr lang="es-ES_tradnl" sz="2000" dirty="0" smtClean="0"/>
              <a:t>TRABAJADORES</a:t>
            </a:r>
            <a:endParaRPr lang="es-ES" sz="2000" dirty="0" smtClean="0"/>
          </a:p>
          <a:p>
            <a:pPr lvl="1"/>
            <a:r>
              <a:rPr lang="es-ES" sz="2400" dirty="0" smtClean="0"/>
              <a:t>CONDICIONES </a:t>
            </a:r>
            <a:r>
              <a:rPr lang="es-ES" sz="2400" dirty="0"/>
              <a:t>DE SEGURIDAD DE </a:t>
            </a:r>
            <a:r>
              <a:rPr lang="es-ES" sz="2400" dirty="0" smtClean="0"/>
              <a:t>MÁQUINAS</a:t>
            </a:r>
          </a:p>
          <a:p>
            <a:pPr lvl="2"/>
            <a:r>
              <a:rPr lang="es-ES" sz="2000" dirty="0"/>
              <a:t>MARCADO</a:t>
            </a:r>
          </a:p>
          <a:p>
            <a:pPr lvl="2"/>
            <a:r>
              <a:rPr lang="es-ES" sz="2000" dirty="0"/>
              <a:t>MANUAL DE INSTRUCCIONES</a:t>
            </a:r>
          </a:p>
          <a:p>
            <a:pPr lvl="2"/>
            <a:r>
              <a:rPr lang="es-ES" sz="2000" dirty="0"/>
              <a:t>NORMAS DE AUTORIZACIÓN DE SU USO</a:t>
            </a:r>
          </a:p>
          <a:p>
            <a:pPr lvl="1"/>
            <a:r>
              <a:rPr lang="es-ES_tradnl" sz="2400" dirty="0" smtClean="0"/>
              <a:t>MEDICIONES Y PRESUPUESTO</a:t>
            </a:r>
          </a:p>
          <a:p>
            <a:pPr lvl="2"/>
            <a:r>
              <a:rPr lang="es-ES_tradnl" sz="2000" dirty="0"/>
              <a:t>MOVIMIENTO DE </a:t>
            </a:r>
            <a:r>
              <a:rPr lang="es-ES_tradnl" sz="2000" dirty="0" smtClean="0"/>
              <a:t>TIERRAS                                </a:t>
            </a:r>
            <a:r>
              <a:rPr lang="es-ES" sz="2000" dirty="0" smtClean="0">
                <a:solidFill>
                  <a:srgbClr val="C00000"/>
                </a:solidFill>
              </a:rPr>
              <a:t>958,23</a:t>
            </a:r>
            <a:r>
              <a:rPr lang="es-ES" sz="2000" dirty="0">
                <a:solidFill>
                  <a:srgbClr val="C00000"/>
                </a:solidFill>
              </a:rPr>
              <a:t>€ </a:t>
            </a:r>
            <a:endParaRPr lang="es-ES_tradnl" sz="2000" dirty="0">
              <a:solidFill>
                <a:srgbClr val="C00000"/>
              </a:solidFill>
            </a:endParaRPr>
          </a:p>
          <a:p>
            <a:pPr lvl="2"/>
            <a:r>
              <a:rPr lang="es-ES_tradnl" sz="2000" dirty="0"/>
              <a:t>ESTRUCTURAS Y </a:t>
            </a:r>
            <a:r>
              <a:rPr lang="es-ES_tradnl" sz="2000" dirty="0" smtClean="0"/>
              <a:t>CIMENTACIÓN                  </a:t>
            </a:r>
            <a:r>
              <a:rPr lang="es-ES" sz="2000" dirty="0" smtClean="0">
                <a:solidFill>
                  <a:srgbClr val="C00000"/>
                </a:solidFill>
              </a:rPr>
              <a:t>3603,67</a:t>
            </a:r>
            <a:r>
              <a:rPr lang="es-ES" sz="2000" dirty="0">
                <a:solidFill>
                  <a:srgbClr val="C00000"/>
                </a:solidFill>
              </a:rPr>
              <a:t>€</a:t>
            </a:r>
            <a:r>
              <a:rPr lang="es-ES" sz="2000" dirty="0"/>
              <a:t> </a:t>
            </a:r>
            <a:endParaRPr lang="es-ES_tradnl" sz="2000" dirty="0"/>
          </a:p>
          <a:p>
            <a:pPr lvl="2"/>
            <a:r>
              <a:rPr lang="es-ES_tradnl" sz="2000" dirty="0"/>
              <a:t>ALBAÑILERÍA Y </a:t>
            </a:r>
            <a:r>
              <a:rPr lang="es-ES_tradnl" sz="2000" dirty="0" smtClean="0"/>
              <a:t>CERRAMIENTOS                  </a:t>
            </a:r>
            <a:r>
              <a:rPr lang="es-ES" sz="2000" dirty="0" smtClean="0">
                <a:solidFill>
                  <a:srgbClr val="C00000"/>
                </a:solidFill>
              </a:rPr>
              <a:t>3403,67</a:t>
            </a:r>
            <a:r>
              <a:rPr lang="es-ES" sz="2000" dirty="0">
                <a:solidFill>
                  <a:srgbClr val="C00000"/>
                </a:solidFill>
              </a:rPr>
              <a:t>€</a:t>
            </a:r>
            <a:r>
              <a:rPr lang="es-E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2602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16632"/>
            <a:ext cx="8077200" cy="1152128"/>
          </a:xfrm>
        </p:spPr>
        <p:txBody>
          <a:bodyPr>
            <a:normAutofit/>
          </a:bodyPr>
          <a:lstStyle/>
          <a:p>
            <a:pPr algn="ctr"/>
            <a:r>
              <a:rPr lang="es-ES_tradnl" dirty="0" smtClean="0"/>
              <a:t>ANEXO FOTOGRÁFICO</a:t>
            </a:r>
            <a:endParaRPr lang="es-ES" dirty="0"/>
          </a:p>
        </p:txBody>
      </p:sp>
      <p:sp>
        <p:nvSpPr>
          <p:cNvPr id="10" name="9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5 Marcador de contenido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764704"/>
            <a:ext cx="4452937" cy="31683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716016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429000"/>
            <a:ext cx="4355976" cy="34170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221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861856"/>
          </a:xfrm>
        </p:spPr>
        <p:txBody>
          <a:bodyPr/>
          <a:lstStyle/>
          <a:p>
            <a:pPr algn="ctr"/>
            <a:r>
              <a:rPr lang="es-ES_tradnl" dirty="0"/>
              <a:t>ANEXO FOTOGRÁFICO</a:t>
            </a:r>
            <a:endParaRPr lang="es-ES" dirty="0"/>
          </a:p>
        </p:txBody>
      </p:sp>
      <p:sp>
        <p:nvSpPr>
          <p:cNvPr id="6" name="5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24744"/>
            <a:ext cx="4924425" cy="3024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075" y="4005064"/>
            <a:ext cx="4821545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603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789848"/>
          </a:xfrm>
        </p:spPr>
        <p:txBody>
          <a:bodyPr/>
          <a:lstStyle/>
          <a:p>
            <a:pPr algn="ctr"/>
            <a:r>
              <a:rPr lang="es-ES_tradnl" dirty="0"/>
              <a:t>ANEXO FOTOGRÁFICO</a:t>
            </a:r>
            <a:endParaRPr lang="es-ES" dirty="0"/>
          </a:p>
        </p:txBody>
      </p:sp>
      <p:sp>
        <p:nvSpPr>
          <p:cNvPr id="7" name="6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3" y="1052736"/>
            <a:ext cx="4668838" cy="31683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717032"/>
            <a:ext cx="5076056" cy="30689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0834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Título"/>
          <p:cNvSpPr>
            <a:spLocks noGrp="1"/>
          </p:cNvSpPr>
          <p:nvPr>
            <p:ph type="ctrTitle"/>
          </p:nvPr>
        </p:nvSpPr>
        <p:spPr>
          <a:xfrm>
            <a:off x="685800" y="0"/>
            <a:ext cx="8077200" cy="980728"/>
          </a:xfrm>
        </p:spPr>
        <p:txBody>
          <a:bodyPr/>
          <a:lstStyle/>
          <a:p>
            <a:pPr algn="ctr"/>
            <a:r>
              <a:rPr lang="es-ES_tradnl" dirty="0" smtClean="0"/>
              <a:t>ANEXO FOTOGRÁFICO</a:t>
            </a:r>
            <a:endParaRPr lang="es-ES" dirty="0"/>
          </a:p>
        </p:txBody>
      </p:sp>
      <p:sp>
        <p:nvSpPr>
          <p:cNvPr id="7" name="6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9" y="1108608"/>
            <a:ext cx="9144000" cy="574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7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685800" y="116632"/>
            <a:ext cx="8077200" cy="864096"/>
          </a:xfrm>
        </p:spPr>
        <p:txBody>
          <a:bodyPr/>
          <a:lstStyle/>
          <a:p>
            <a:pPr algn="ctr"/>
            <a:r>
              <a:rPr lang="es-ES_tradnl" dirty="0"/>
              <a:t>ANEXO FOTOGRÁFICO</a:t>
            </a:r>
            <a:endParaRPr lang="es-ES" dirty="0"/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4000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3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685800" y="0"/>
            <a:ext cx="8077200" cy="980728"/>
          </a:xfrm>
        </p:spPr>
        <p:txBody>
          <a:bodyPr/>
          <a:lstStyle/>
          <a:p>
            <a:pPr algn="ctr"/>
            <a:r>
              <a:rPr lang="es-ES_tradnl" dirty="0"/>
              <a:t>ANEXO FOTOGRÁFICO</a:t>
            </a:r>
            <a:endParaRPr lang="es-ES" dirty="0"/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52736"/>
            <a:ext cx="7992888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88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685800" y="0"/>
            <a:ext cx="8077200" cy="836712"/>
          </a:xfrm>
        </p:spPr>
        <p:txBody>
          <a:bodyPr/>
          <a:lstStyle/>
          <a:p>
            <a:pPr algn="ctr"/>
            <a:r>
              <a:rPr lang="es-ES_tradnl" dirty="0"/>
              <a:t>ANEXO FOTOGRÁFICO</a:t>
            </a:r>
            <a:endParaRPr lang="es-ES" dirty="0"/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4000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3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685800" y="116632"/>
            <a:ext cx="8077200" cy="936104"/>
          </a:xfrm>
        </p:spPr>
        <p:txBody>
          <a:bodyPr/>
          <a:lstStyle/>
          <a:p>
            <a:pPr algn="ctr"/>
            <a:r>
              <a:rPr lang="es-ES_tradnl" dirty="0"/>
              <a:t>ANEXO FOTOGRÁFICO</a:t>
            </a:r>
            <a:endParaRPr lang="es-ES" dirty="0"/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4000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1648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685800" y="116632"/>
            <a:ext cx="8077200" cy="936104"/>
          </a:xfrm>
        </p:spPr>
        <p:txBody>
          <a:bodyPr/>
          <a:lstStyle/>
          <a:p>
            <a:pPr algn="ctr"/>
            <a:r>
              <a:rPr lang="es-ES_tradnl" dirty="0"/>
              <a:t>ANEXO FOTOGRÁFICO</a:t>
            </a:r>
            <a:endParaRPr lang="es-ES" dirty="0"/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36712"/>
            <a:ext cx="5143500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947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08176"/>
          </a:xfrm>
        </p:spPr>
        <p:txBody>
          <a:bodyPr/>
          <a:lstStyle/>
          <a:p>
            <a:pPr algn="ctr"/>
            <a:r>
              <a:rPr lang="es-ES_tradnl" dirty="0" smtClean="0"/>
              <a:t>ÍNDICE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5112568"/>
          </a:xfrm>
        </p:spPr>
        <p:txBody>
          <a:bodyPr>
            <a:normAutofit/>
          </a:bodyPr>
          <a:lstStyle/>
          <a:p>
            <a:r>
              <a:rPr lang="es-ES" dirty="0" smtClean="0"/>
              <a:t>PLANTEAMIENTO </a:t>
            </a:r>
            <a:r>
              <a:rPr lang="es-ES" dirty="0"/>
              <a:t>Y OBJETIVO DEL </a:t>
            </a:r>
            <a:r>
              <a:rPr lang="es-ES" dirty="0" smtClean="0"/>
              <a:t>TRABAJO</a:t>
            </a:r>
          </a:p>
          <a:p>
            <a:endParaRPr lang="es-ES" dirty="0" smtClean="0"/>
          </a:p>
          <a:p>
            <a:r>
              <a:rPr lang="es-ES" dirty="0" smtClean="0"/>
              <a:t>PROCEDIMIENTOS</a:t>
            </a:r>
            <a:r>
              <a:rPr lang="es-ES" dirty="0"/>
              <a:t>, MATERIALES Y </a:t>
            </a:r>
            <a:r>
              <a:rPr lang="es-ES" dirty="0" smtClean="0"/>
              <a:t>MÉTODOS</a:t>
            </a:r>
          </a:p>
          <a:p>
            <a:endParaRPr lang="es-ES" dirty="0" smtClean="0"/>
          </a:p>
          <a:p>
            <a:r>
              <a:rPr lang="es-ES" dirty="0" smtClean="0"/>
              <a:t>DESARROLLO</a:t>
            </a:r>
            <a:r>
              <a:rPr lang="es-ES" dirty="0"/>
              <a:t>, </a:t>
            </a:r>
            <a:r>
              <a:rPr lang="es-ES" dirty="0" smtClean="0"/>
              <a:t>RESULTADOS,DISCUSIÓN GENERAL</a:t>
            </a:r>
          </a:p>
          <a:p>
            <a:endParaRPr lang="es-ES" dirty="0" smtClean="0"/>
          </a:p>
          <a:p>
            <a:r>
              <a:rPr lang="es-ES_tradnl" dirty="0" smtClean="0"/>
              <a:t>ANEXO FOTOGRÁFICO</a:t>
            </a:r>
          </a:p>
          <a:p>
            <a:endParaRPr lang="es-ES" dirty="0" smtClean="0"/>
          </a:p>
          <a:p>
            <a:r>
              <a:rPr lang="es-ES" dirty="0" smtClean="0"/>
              <a:t>CONCLUSIONES</a:t>
            </a:r>
          </a:p>
          <a:p>
            <a:pPr marL="118872" indent="0">
              <a:buNone/>
            </a:pPr>
            <a:endParaRPr lang="es-ES_tradnl" sz="2800" dirty="0" smtClean="0"/>
          </a:p>
        </p:txBody>
      </p:sp>
    </p:spTree>
    <p:extLst>
      <p:ext uri="{BB962C8B-B14F-4D97-AF65-F5344CB8AC3E}">
        <p14:creationId xmlns:p14="http://schemas.microsoft.com/office/powerpoint/2010/main" val="419217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/>
              <a:t>ANEXO FOTOGRÁFICO</a:t>
            </a:r>
            <a:endParaRPr lang="es-ES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017" y="1774825"/>
            <a:ext cx="6167966" cy="46259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179389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/>
              <a:t>ANEXO FOTOGRÁFICO</a:t>
            </a:r>
            <a:endParaRPr lang="es-ES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774825"/>
            <a:ext cx="7128792" cy="4625975"/>
          </a:xfrm>
        </p:spPr>
      </p:pic>
    </p:spTree>
    <p:extLst>
      <p:ext uri="{BB962C8B-B14F-4D97-AF65-F5344CB8AC3E}">
        <p14:creationId xmlns:p14="http://schemas.microsoft.com/office/powerpoint/2010/main" val="30639422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/>
              <a:t>ANEXO FOTOGRÁFICO</a:t>
            </a:r>
            <a:endParaRPr lang="es-ES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22" y="1774825"/>
            <a:ext cx="8223955" cy="4625975"/>
          </a:xfrm>
        </p:spPr>
      </p:pic>
    </p:spTree>
    <p:extLst>
      <p:ext uri="{BB962C8B-B14F-4D97-AF65-F5344CB8AC3E}">
        <p14:creationId xmlns:p14="http://schemas.microsoft.com/office/powerpoint/2010/main" val="280034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/>
              <a:t>ANEXO FOTOGRÁFICO</a:t>
            </a:r>
            <a:endParaRPr lang="es-ES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28801"/>
            <a:ext cx="7632848" cy="5112568"/>
          </a:xfrm>
        </p:spPr>
      </p:pic>
    </p:spTree>
    <p:extLst>
      <p:ext uri="{BB962C8B-B14F-4D97-AF65-F5344CB8AC3E}">
        <p14:creationId xmlns:p14="http://schemas.microsoft.com/office/powerpoint/2010/main" val="3937779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/>
              <a:t>ANEXO FOTOGRÁFICO</a:t>
            </a:r>
            <a:endParaRPr lang="es-ES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22" y="1774825"/>
            <a:ext cx="8223955" cy="4625975"/>
          </a:xfrm>
        </p:spPr>
      </p:pic>
    </p:spTree>
    <p:extLst>
      <p:ext uri="{BB962C8B-B14F-4D97-AF65-F5344CB8AC3E}">
        <p14:creationId xmlns:p14="http://schemas.microsoft.com/office/powerpoint/2010/main" val="98234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/>
              <a:t>ANEXO FOTOGRÁFICO</a:t>
            </a:r>
            <a:endParaRPr lang="es-ES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74825"/>
            <a:ext cx="8136904" cy="4822527"/>
          </a:xfrm>
        </p:spPr>
      </p:pic>
    </p:spTree>
    <p:extLst>
      <p:ext uri="{BB962C8B-B14F-4D97-AF65-F5344CB8AC3E}">
        <p14:creationId xmlns:p14="http://schemas.microsoft.com/office/powerpoint/2010/main" val="11806529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/>
              <a:t>ANEXO FOTOGRÁFICO</a:t>
            </a:r>
            <a:endParaRPr lang="es-ES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28801"/>
            <a:ext cx="7920880" cy="5040560"/>
          </a:xfrm>
        </p:spPr>
      </p:pic>
    </p:spTree>
    <p:extLst>
      <p:ext uri="{BB962C8B-B14F-4D97-AF65-F5344CB8AC3E}">
        <p14:creationId xmlns:p14="http://schemas.microsoft.com/office/powerpoint/2010/main" val="26083870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/>
              <a:t>ANEXO FOTOGRÁFICO</a:t>
            </a:r>
            <a:endParaRPr lang="es-ES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74825"/>
            <a:ext cx="7848872" cy="4822527"/>
          </a:xfrm>
        </p:spPr>
      </p:pic>
    </p:spTree>
    <p:extLst>
      <p:ext uri="{BB962C8B-B14F-4D97-AF65-F5344CB8AC3E}">
        <p14:creationId xmlns:p14="http://schemas.microsoft.com/office/powerpoint/2010/main" val="1435038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CONCLUSIONES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4966177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4" name="3 Rectángulo redondeado"/>
          <p:cNvSpPr/>
          <p:nvPr/>
        </p:nvSpPr>
        <p:spPr>
          <a:xfrm>
            <a:off x="107504" y="1556791"/>
            <a:ext cx="5616624" cy="169572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Arial" pitchFamily="34" charset="0"/>
              <a:buChar char="•"/>
            </a:pPr>
            <a:r>
              <a:rPr lang="es-ES" sz="2000" dirty="0" smtClean="0"/>
              <a:t>Dificultad del trabajo </a:t>
            </a:r>
            <a:r>
              <a:rPr lang="es-ES" sz="2000" dirty="0"/>
              <a:t>del </a:t>
            </a:r>
            <a:r>
              <a:rPr lang="es-ES" sz="2000" dirty="0" smtClean="0"/>
              <a:t>Coordinador </a:t>
            </a:r>
            <a:r>
              <a:rPr lang="es-ES" sz="2000" dirty="0"/>
              <a:t>de </a:t>
            </a:r>
            <a:r>
              <a:rPr lang="es-ES" sz="2000" dirty="0" smtClean="0"/>
              <a:t>seguridad. </a:t>
            </a:r>
          </a:p>
          <a:p>
            <a:pPr marL="285750" indent="-285750" algn="ctr">
              <a:buFont typeface="Arial" pitchFamily="34" charset="0"/>
              <a:buChar char="•"/>
            </a:pPr>
            <a:r>
              <a:rPr lang="es-ES" sz="2000" dirty="0" smtClean="0"/>
              <a:t>Poca involucración de los </a:t>
            </a:r>
            <a:r>
              <a:rPr lang="es-ES" sz="2000" dirty="0"/>
              <a:t>operarios en </a:t>
            </a:r>
            <a:r>
              <a:rPr lang="es-ES" sz="2000" dirty="0" smtClean="0"/>
              <a:t>con </a:t>
            </a:r>
            <a:r>
              <a:rPr lang="es-ES" sz="2000" dirty="0"/>
              <a:t>normas de seguridad </a:t>
            </a:r>
            <a:endParaRPr lang="es-ES" sz="2000" dirty="0" smtClean="0"/>
          </a:p>
          <a:p>
            <a:pPr marL="285750" indent="-285750" algn="ctr">
              <a:buFont typeface="Arial" pitchFamily="34" charset="0"/>
              <a:buChar char="•"/>
            </a:pPr>
            <a:r>
              <a:rPr lang="es-ES" sz="2000" dirty="0"/>
              <a:t>E</a:t>
            </a:r>
            <a:r>
              <a:rPr lang="es-ES" sz="2000" dirty="0" smtClean="0"/>
              <a:t>xceso </a:t>
            </a:r>
            <a:r>
              <a:rPr lang="es-ES" sz="2000" dirty="0"/>
              <a:t>de confianza </a:t>
            </a:r>
            <a:r>
              <a:rPr lang="es-ES" sz="2000" dirty="0" smtClean="0"/>
              <a:t>en </a:t>
            </a:r>
            <a:r>
              <a:rPr lang="es-ES" sz="2000" dirty="0"/>
              <a:t>sí mismos</a:t>
            </a:r>
          </a:p>
        </p:txBody>
      </p:sp>
      <p:sp>
        <p:nvSpPr>
          <p:cNvPr id="5" name="4 Rectángulo redondeado"/>
          <p:cNvSpPr/>
          <p:nvPr/>
        </p:nvSpPr>
        <p:spPr>
          <a:xfrm>
            <a:off x="3347864" y="3252521"/>
            <a:ext cx="5544616" cy="16664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itchFamily="34" charset="0"/>
              <a:buChar char="•"/>
            </a:pPr>
            <a:r>
              <a:rPr lang="es-ES" sz="2000" dirty="0"/>
              <a:t>E</a:t>
            </a:r>
            <a:r>
              <a:rPr lang="es-ES" sz="2000" dirty="0" smtClean="0"/>
              <a:t>n </a:t>
            </a:r>
            <a:r>
              <a:rPr lang="es-ES" sz="2000" dirty="0"/>
              <a:t>cuanto a ropa de trabajo </a:t>
            </a:r>
            <a:r>
              <a:rPr lang="es-ES" sz="2000" dirty="0" smtClean="0"/>
              <a:t>se ha tenido en cuenta lo descrito en los planes.</a:t>
            </a:r>
          </a:p>
          <a:p>
            <a:pPr marL="285750" indent="-285750" algn="ctr">
              <a:buFont typeface="Arial" pitchFamily="34" charset="0"/>
              <a:buChar char="•"/>
            </a:pPr>
            <a:r>
              <a:rPr lang="es-ES" sz="2000" dirty="0" smtClean="0"/>
              <a:t>En </a:t>
            </a:r>
            <a:r>
              <a:rPr lang="es-ES" sz="2000" dirty="0"/>
              <a:t>cuanto a las </a:t>
            </a:r>
            <a:r>
              <a:rPr lang="es-ES" sz="2000" dirty="0" smtClean="0"/>
              <a:t>máquinas, todas </a:t>
            </a:r>
            <a:r>
              <a:rPr lang="es-ES" sz="2000" dirty="0"/>
              <a:t>disponen de sus sistemas de seguridad y </a:t>
            </a:r>
            <a:r>
              <a:rPr lang="es-ES" sz="2000" dirty="0" smtClean="0"/>
              <a:t>se ha trabajado </a:t>
            </a:r>
            <a:r>
              <a:rPr lang="es-ES" sz="2000" dirty="0"/>
              <a:t>con ellas de un modo responsable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1547664" y="4918933"/>
            <a:ext cx="5760640" cy="193906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Arial" pitchFamily="34" charset="0"/>
              <a:buChar char="•"/>
            </a:pPr>
            <a:r>
              <a:rPr lang="es-ES_tradnl" sz="2000" dirty="0" smtClean="0"/>
              <a:t>La fase más problemática ha sido la de cimentación y estructura (maquinaria pesada y varios operarios simultáneamente)</a:t>
            </a:r>
          </a:p>
          <a:p>
            <a:pPr marL="285750" indent="-285750" algn="ctr">
              <a:buFont typeface="Arial" pitchFamily="34" charset="0"/>
              <a:buChar char="•"/>
            </a:pPr>
            <a:r>
              <a:rPr lang="es-ES_tradnl" sz="2000" dirty="0" smtClean="0"/>
              <a:t>El movimiento de tierras no ha supuesto grandes dificultades en cuanto a seguridad.</a:t>
            </a:r>
            <a:endParaRPr lang="es-ES" sz="20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05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685800" y="1628800"/>
            <a:ext cx="8077200" cy="3400400"/>
          </a:xfrm>
        </p:spPr>
        <p:txBody>
          <a:bodyPr>
            <a:normAutofit/>
          </a:bodyPr>
          <a:lstStyle/>
          <a:p>
            <a:pPr algn="ctr"/>
            <a:r>
              <a:rPr lang="es-ES_tradnl" sz="5400" dirty="0" smtClean="0"/>
              <a:t>MUCHAS GRACIAS POR VUESTRA ATENCIÓN</a:t>
            </a:r>
            <a:endParaRPr lang="es-ES" sz="5400" dirty="0"/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>
          <a:xfrm>
            <a:off x="107504" y="5229200"/>
            <a:ext cx="8655496" cy="1512168"/>
          </a:xfrm>
        </p:spPr>
        <p:txBody>
          <a:bodyPr/>
          <a:lstStyle/>
          <a:p>
            <a:r>
              <a:rPr lang="es-ES_tradnl" dirty="0"/>
              <a:t>TRABAJO FIN DE MASTER</a:t>
            </a:r>
          </a:p>
          <a:p>
            <a:r>
              <a:rPr lang="es-ES_tradnl" dirty="0"/>
              <a:t>UNIVERSIDAD DE OVIEDO</a:t>
            </a:r>
          </a:p>
          <a:p>
            <a:r>
              <a:rPr lang="es-ES_tradnl" dirty="0"/>
              <a:t>MARÍA GARCÍA GONZÁLEZ</a:t>
            </a:r>
          </a:p>
          <a:p>
            <a:r>
              <a:rPr lang="es-ES_tradnl" dirty="0"/>
              <a:t>DIRECTORA: ANA </a:t>
            </a:r>
            <a:r>
              <a:rPr lang="es-ES_tradnl" dirty="0" smtClean="0"/>
              <a:t>SUÁREZ SÁNCHEZ</a:t>
            </a:r>
            <a:endParaRPr lang="es-E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176217"/>
            <a:ext cx="1907704" cy="1681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0431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_tradnl" dirty="0" smtClean="0"/>
              <a:t>PLANTEAMIENTO Y </a:t>
            </a:r>
            <a:r>
              <a:rPr lang="es-ES_tradnl" dirty="0"/>
              <a:t>O</a:t>
            </a:r>
            <a:r>
              <a:rPr lang="es-ES_tradnl" dirty="0" smtClean="0"/>
              <a:t>BJETIVOS DEL TRABAJO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772816"/>
            <a:ext cx="9036496" cy="4896543"/>
          </a:xfrm>
        </p:spPr>
        <p:txBody>
          <a:bodyPr>
            <a:normAutofit/>
          </a:bodyPr>
          <a:lstStyle/>
          <a:p>
            <a:r>
              <a:rPr lang="es-ES_tradnl" sz="3600" b="1" dirty="0" smtClean="0"/>
              <a:t>VIVIENDA UNIFAMILIAR EN UN ENTORNO RURAL</a:t>
            </a:r>
          </a:p>
          <a:p>
            <a:pPr lvl="1"/>
            <a:r>
              <a:rPr lang="es-ES_tradnl" b="1" dirty="0" smtClean="0"/>
              <a:t>Anteproyecto.</a:t>
            </a:r>
          </a:p>
          <a:p>
            <a:pPr lvl="2"/>
            <a:r>
              <a:rPr lang="es-ES_tradnl" dirty="0" smtClean="0"/>
              <a:t>Encargo de redacción de EBSS</a:t>
            </a:r>
            <a:r>
              <a:rPr lang="es-ES_tradnl" b="1" dirty="0" smtClean="0"/>
              <a:t>.</a:t>
            </a:r>
          </a:p>
          <a:p>
            <a:pPr lvl="1"/>
            <a:r>
              <a:rPr lang="es-ES_tradnl" b="1" dirty="0" smtClean="0"/>
              <a:t>Proyecto básico y de ejecución.</a:t>
            </a:r>
          </a:p>
          <a:p>
            <a:pPr lvl="2"/>
            <a:r>
              <a:rPr lang="es-ES_tradnl" dirty="0" smtClean="0"/>
              <a:t>Encargo de redacción de los sucesivos Planes de Seguridad de las diferentes fases.</a:t>
            </a:r>
          </a:p>
          <a:p>
            <a:pPr lvl="2"/>
            <a:r>
              <a:rPr lang="es-ES_tradnl" dirty="0" smtClean="0"/>
              <a:t>Acompañar en su labor al Coordinador de Seguridad y Salud de la obra.</a:t>
            </a:r>
          </a:p>
          <a:p>
            <a:pPr lvl="2"/>
            <a:r>
              <a:rPr lang="es-ES_tradnl" dirty="0" smtClean="0"/>
              <a:t>Visitas a diario a obra como parte de la Dirección Facultativa.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5174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_tradnl" dirty="0"/>
              <a:t>PLANTEAMIENTO Y OBJETIVOS DEL TRABAJO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28801"/>
            <a:ext cx="8229600" cy="4772000"/>
          </a:xfrm>
        </p:spPr>
        <p:txBody>
          <a:bodyPr/>
          <a:lstStyle/>
          <a:p>
            <a:r>
              <a:rPr lang="es-ES_tradnl" sz="3600" b="1" dirty="0"/>
              <a:t>FASES </a:t>
            </a:r>
            <a:r>
              <a:rPr lang="es-ES_tradnl" sz="3600" b="1" dirty="0" smtClean="0"/>
              <a:t>PREVISTAS</a:t>
            </a:r>
          </a:p>
          <a:p>
            <a:endParaRPr lang="es-ES_tradnl" sz="3600" b="1" dirty="0" smtClean="0"/>
          </a:p>
          <a:p>
            <a:pPr lvl="1" algn="ctr"/>
            <a:r>
              <a:rPr lang="es-ES_tradnl" sz="3600" dirty="0" smtClean="0"/>
              <a:t>Movimiento de tierras</a:t>
            </a:r>
          </a:p>
          <a:p>
            <a:pPr lvl="1" algn="ctr"/>
            <a:r>
              <a:rPr lang="es-ES_tradnl" sz="3600" dirty="0" smtClean="0"/>
              <a:t>Cimentaciones y estructuras</a:t>
            </a:r>
          </a:p>
          <a:p>
            <a:pPr lvl="1" algn="ctr"/>
            <a:r>
              <a:rPr lang="es-ES_tradnl" sz="3600" dirty="0" smtClean="0"/>
              <a:t>Albañilería y cerramientos</a:t>
            </a:r>
          </a:p>
          <a:p>
            <a:pPr lvl="1" algn="ctr"/>
            <a:r>
              <a:rPr lang="es-ES_tradnl" sz="3600" dirty="0" smtClean="0">
                <a:solidFill>
                  <a:srgbClr val="FF0000"/>
                </a:solidFill>
              </a:rPr>
              <a:t>Instalaciones </a:t>
            </a:r>
          </a:p>
          <a:p>
            <a:pPr lvl="1" algn="ctr"/>
            <a:r>
              <a:rPr lang="es-ES_tradnl" sz="3600" dirty="0" smtClean="0">
                <a:solidFill>
                  <a:srgbClr val="FF0000"/>
                </a:solidFill>
              </a:rPr>
              <a:t>Acabados</a:t>
            </a:r>
            <a:endParaRPr lang="es-ES_tradnl" sz="3600" dirty="0">
              <a:solidFill>
                <a:srgbClr val="FF0000"/>
              </a:solidFill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760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_tradnl" dirty="0" smtClean="0"/>
              <a:t>PROCEDIMIENTOS, MATERIALES Y MÉTODOS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0" y="1412776"/>
            <a:ext cx="4427984" cy="5445224"/>
          </a:xfrm>
        </p:spPr>
        <p:txBody>
          <a:bodyPr>
            <a:normAutofit lnSpcReduction="10000"/>
          </a:bodyPr>
          <a:lstStyle/>
          <a:p>
            <a:r>
              <a:rPr lang="es-ES_tradnl" dirty="0"/>
              <a:t>Visita a la parcela </a:t>
            </a:r>
          </a:p>
          <a:p>
            <a:pPr lvl="1"/>
            <a:r>
              <a:rPr lang="es-ES_tradnl" sz="2200" dirty="0" smtClean="0"/>
              <a:t>Topografía </a:t>
            </a:r>
          </a:p>
          <a:p>
            <a:pPr lvl="1"/>
            <a:r>
              <a:rPr lang="es-ES_tradnl" sz="2200" dirty="0" smtClean="0"/>
              <a:t>Clima</a:t>
            </a:r>
          </a:p>
          <a:p>
            <a:pPr lvl="1"/>
            <a:r>
              <a:rPr lang="es-ES_tradnl" sz="2200" dirty="0" smtClean="0"/>
              <a:t>Suministros </a:t>
            </a:r>
            <a:endParaRPr lang="es-ES_tradnl" sz="2200" dirty="0"/>
          </a:p>
          <a:p>
            <a:pPr lvl="1"/>
            <a:r>
              <a:rPr lang="es-ES_tradnl" sz="2200" dirty="0" smtClean="0"/>
              <a:t>Viviendas colindantes</a:t>
            </a:r>
          </a:p>
          <a:p>
            <a:pPr lvl="1"/>
            <a:endParaRPr lang="es-ES_tradnl" sz="2000" dirty="0" smtClean="0"/>
          </a:p>
          <a:p>
            <a:r>
              <a:rPr lang="es-ES_tradnl" dirty="0"/>
              <a:t>Recopilación de información</a:t>
            </a:r>
          </a:p>
          <a:p>
            <a:pPr lvl="1"/>
            <a:r>
              <a:rPr lang="es-ES_tradnl" sz="2200" dirty="0"/>
              <a:t>Empresas constructoras</a:t>
            </a:r>
          </a:p>
          <a:p>
            <a:pPr lvl="1"/>
            <a:r>
              <a:rPr lang="es-ES_tradnl" sz="2200" dirty="0"/>
              <a:t>Subcontratas</a:t>
            </a:r>
          </a:p>
          <a:p>
            <a:pPr lvl="1"/>
            <a:r>
              <a:rPr lang="es-ES_tradnl" sz="2200" dirty="0"/>
              <a:t>Datos del cliente</a:t>
            </a:r>
          </a:p>
          <a:p>
            <a:pPr lvl="1"/>
            <a:r>
              <a:rPr lang="es-ES_tradnl" sz="2200" dirty="0"/>
              <a:t>Métodos de trabajo</a:t>
            </a:r>
          </a:p>
          <a:p>
            <a:pPr lvl="1"/>
            <a:r>
              <a:rPr lang="es-ES_tradnl" sz="2200" dirty="0"/>
              <a:t>Calidades de materiales</a:t>
            </a:r>
          </a:p>
          <a:p>
            <a:r>
              <a:rPr lang="es-ES_tradnl" dirty="0" smtClean="0"/>
              <a:t>Coordinador de SS</a:t>
            </a:r>
          </a:p>
          <a:p>
            <a:endParaRPr lang="es-ES_tradnl" sz="2400" dirty="0"/>
          </a:p>
          <a:p>
            <a:pPr lvl="3"/>
            <a:endParaRPr lang="es-ES_tradnl" sz="1200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283968" y="1412776"/>
            <a:ext cx="4860032" cy="5616624"/>
          </a:xfrm>
        </p:spPr>
        <p:txBody>
          <a:bodyPr>
            <a:normAutofit lnSpcReduction="10000"/>
          </a:bodyPr>
          <a:lstStyle/>
          <a:p>
            <a:r>
              <a:rPr lang="es-ES_tradnl" dirty="0" smtClean="0"/>
              <a:t>Redacción del EBSS</a:t>
            </a:r>
          </a:p>
          <a:p>
            <a:endParaRPr lang="es-ES_tradnl" dirty="0" smtClean="0"/>
          </a:p>
          <a:p>
            <a:r>
              <a:rPr lang="es-ES_tradnl" dirty="0" smtClean="0"/>
              <a:t>Redacción del Plan de Seguridad para </a:t>
            </a:r>
            <a:r>
              <a:rPr lang="es-ES_tradnl" dirty="0" err="1" smtClean="0"/>
              <a:t>Mov</a:t>
            </a:r>
            <a:r>
              <a:rPr lang="es-ES_tradnl" dirty="0" smtClean="0"/>
              <a:t>. Tierras</a:t>
            </a:r>
          </a:p>
          <a:p>
            <a:endParaRPr lang="es-ES_tradnl" dirty="0" smtClean="0"/>
          </a:p>
          <a:p>
            <a:r>
              <a:rPr lang="es-ES_tradnl" dirty="0" smtClean="0"/>
              <a:t>Comienzo de las obras</a:t>
            </a:r>
          </a:p>
          <a:p>
            <a:endParaRPr lang="es-ES_tradnl" dirty="0" smtClean="0"/>
          </a:p>
          <a:p>
            <a:r>
              <a:rPr lang="es-ES_tradnl" dirty="0" smtClean="0"/>
              <a:t>Revisión periódica en obra</a:t>
            </a:r>
          </a:p>
          <a:p>
            <a:endParaRPr lang="es-ES_tradnl" dirty="0" smtClean="0"/>
          </a:p>
          <a:p>
            <a:r>
              <a:rPr lang="es-ES_tradnl" dirty="0" smtClean="0"/>
              <a:t>Redacción de los sucesivos Planes de Seguridad</a:t>
            </a:r>
          </a:p>
          <a:p>
            <a:pPr lvl="1"/>
            <a:r>
              <a:rPr lang="es-ES_tradnl" sz="2200" dirty="0"/>
              <a:t>Word</a:t>
            </a:r>
          </a:p>
          <a:p>
            <a:pPr lvl="1"/>
            <a:r>
              <a:rPr lang="es-ES_tradnl" sz="2200" dirty="0"/>
              <a:t>Tablas prediseñadas para la evaluación de riesgos</a:t>
            </a:r>
          </a:p>
        </p:txBody>
      </p:sp>
    </p:spTree>
    <p:extLst>
      <p:ext uri="{BB962C8B-B14F-4D97-AF65-F5344CB8AC3E}">
        <p14:creationId xmlns:p14="http://schemas.microsoft.com/office/powerpoint/2010/main" val="6168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_tradnl" dirty="0" smtClean="0"/>
              <a:t>DESARROLLO, RESULTADOS Y DISCUSIÓN GENERAL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txBody>
          <a:bodyPr>
            <a:normAutofit/>
          </a:bodyPr>
          <a:lstStyle/>
          <a:p>
            <a:r>
              <a:rPr lang="es-ES" b="1" dirty="0"/>
              <a:t>ESTUDIO BÁSICO DE SEGURIDAD Y </a:t>
            </a:r>
            <a:r>
              <a:rPr lang="es-ES" b="1" dirty="0" smtClean="0"/>
              <a:t>SALUD</a:t>
            </a:r>
          </a:p>
          <a:p>
            <a:endParaRPr lang="es-ES" b="1" dirty="0" smtClean="0"/>
          </a:p>
          <a:p>
            <a:pPr lvl="1"/>
            <a:r>
              <a:rPr lang="es-ES" sz="2400" dirty="0" smtClean="0"/>
              <a:t>JUSTIFICACIÓN </a:t>
            </a:r>
            <a:r>
              <a:rPr lang="es-ES" sz="2400" dirty="0"/>
              <a:t>DEL ESTUDIO BÁSICO DE SEGURIDAD Y SALUD </a:t>
            </a:r>
            <a:endParaRPr lang="es-ES" sz="2400" dirty="0" smtClean="0"/>
          </a:p>
          <a:p>
            <a:pPr lvl="2"/>
            <a:r>
              <a:rPr lang="es-ES" sz="2000" dirty="0" smtClean="0"/>
              <a:t>P.E.M. &lt; 450.759,08 € ………………………………….P.E.M</a:t>
            </a:r>
            <a:r>
              <a:rPr lang="es-ES" sz="2000" dirty="0"/>
              <a:t>. </a:t>
            </a:r>
            <a:r>
              <a:rPr lang="es-ES" sz="2000" dirty="0" smtClean="0"/>
              <a:t>= 208.000,00 </a:t>
            </a:r>
            <a:r>
              <a:rPr lang="es-ES" sz="2000" dirty="0"/>
              <a:t>Euros</a:t>
            </a:r>
            <a:r>
              <a:rPr lang="es-ES" sz="2000" dirty="0" smtClean="0"/>
              <a:t>.</a:t>
            </a:r>
          </a:p>
          <a:p>
            <a:pPr lvl="2"/>
            <a:r>
              <a:rPr lang="es-ES" sz="2000" dirty="0"/>
              <a:t>D</a:t>
            </a:r>
            <a:r>
              <a:rPr lang="es-ES" sz="2000" dirty="0" smtClean="0"/>
              <a:t>uración </a:t>
            </a:r>
            <a:r>
              <a:rPr lang="es-ES" sz="2000" dirty="0"/>
              <a:t>estimada </a:t>
            </a:r>
            <a:r>
              <a:rPr lang="es-ES" sz="2000" dirty="0" smtClean="0"/>
              <a:t>&lt; 30 días………………….........Plazo </a:t>
            </a:r>
            <a:r>
              <a:rPr lang="es-ES" sz="2000" dirty="0"/>
              <a:t>previsto = 12 </a:t>
            </a:r>
            <a:r>
              <a:rPr lang="es-ES" sz="2000" dirty="0" smtClean="0"/>
              <a:t>meses</a:t>
            </a:r>
            <a:endParaRPr lang="es-ES" sz="2000" dirty="0"/>
          </a:p>
          <a:p>
            <a:pPr lvl="2"/>
            <a:r>
              <a:rPr lang="es-ES" sz="2000" dirty="0"/>
              <a:t>T</a:t>
            </a:r>
            <a:r>
              <a:rPr lang="es-ES" sz="2000" dirty="0" smtClean="0"/>
              <a:t>rabajadores simultáneamente &lt; 20……….........Nº trabajadores= 3</a:t>
            </a:r>
          </a:p>
          <a:p>
            <a:pPr lvl="2"/>
            <a:r>
              <a:rPr lang="es-ES" sz="2000" dirty="0"/>
              <a:t>V</a:t>
            </a:r>
            <a:r>
              <a:rPr lang="es-ES" sz="2000" dirty="0" smtClean="0"/>
              <a:t>olumen </a:t>
            </a:r>
            <a:r>
              <a:rPr lang="es-ES" sz="2000" dirty="0"/>
              <a:t>de mano de obra </a:t>
            </a:r>
            <a:r>
              <a:rPr lang="es-ES" sz="2000" dirty="0" smtClean="0"/>
              <a:t>&lt; 500 jornadas…..…..Nº jornadas =250</a:t>
            </a:r>
            <a:endParaRPr lang="es-ES" sz="2000" dirty="0"/>
          </a:p>
          <a:p>
            <a:pPr lvl="2"/>
            <a:r>
              <a:rPr lang="es-ES" sz="2000" dirty="0" smtClean="0"/>
              <a:t>No </a:t>
            </a:r>
            <a:r>
              <a:rPr lang="es-ES" sz="2000" dirty="0"/>
              <a:t>es una obra de túneles, galerías, conducciones subterráneas o presas</a:t>
            </a:r>
            <a:r>
              <a:rPr lang="es-ES" sz="2000" dirty="0" smtClean="0"/>
              <a:t>.</a:t>
            </a:r>
          </a:p>
          <a:p>
            <a:pPr lvl="1"/>
            <a:r>
              <a:rPr lang="es-ES" sz="2400" dirty="0"/>
              <a:t>DATOS DEL PROYECTO</a:t>
            </a:r>
          </a:p>
          <a:p>
            <a:pPr lvl="1"/>
            <a:r>
              <a:rPr lang="es-ES" sz="2400" dirty="0"/>
              <a:t>DESCRIPCIÓN Y EMPLAZAMIENTO DE LA OBRA</a:t>
            </a:r>
          </a:p>
          <a:p>
            <a:pPr lvl="1"/>
            <a:r>
              <a:rPr lang="es-ES" sz="2400" dirty="0"/>
              <a:t>INSTALACIONES PROVISIONALES Y ASISTENCIA SANITARIA</a:t>
            </a:r>
          </a:p>
          <a:p>
            <a:pPr lvl="1"/>
            <a:r>
              <a:rPr lang="es-ES" sz="2400" dirty="0"/>
              <a:t>MAQUINARIA PESADA DE OBRA</a:t>
            </a:r>
          </a:p>
          <a:p>
            <a:pPr lvl="1"/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1084244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_tradnl" dirty="0"/>
              <a:t>DESARROLLO, RESULTADOS Y DISCUSIÓN GENERAL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916832"/>
            <a:ext cx="9324528" cy="4941168"/>
          </a:xfrm>
        </p:spPr>
        <p:txBody>
          <a:bodyPr>
            <a:normAutofit/>
          </a:bodyPr>
          <a:lstStyle/>
          <a:p>
            <a:pPr lvl="1"/>
            <a:r>
              <a:rPr lang="es-ES" sz="2400" dirty="0" smtClean="0"/>
              <a:t>MEDIOS AUXILIARES</a:t>
            </a:r>
          </a:p>
          <a:p>
            <a:pPr lvl="1"/>
            <a:r>
              <a:rPr lang="es-ES" sz="2400" dirty="0"/>
              <a:t>RELACIÓN DE LAS NORMAS DE SEGURIDAD Y SALUD APLICABLES A LA </a:t>
            </a:r>
            <a:r>
              <a:rPr lang="es-ES" sz="2400" dirty="0" smtClean="0"/>
              <a:t>OBRA</a:t>
            </a:r>
            <a:endParaRPr lang="es-ES" sz="2400" dirty="0"/>
          </a:p>
          <a:p>
            <a:pPr lvl="1"/>
            <a:r>
              <a:rPr lang="es-ES" sz="2400" dirty="0"/>
              <a:t>IDENTIFICACIÓN DE LOS RIESGOS EVITABLES </a:t>
            </a:r>
            <a:endParaRPr lang="es-ES" sz="2400" dirty="0" smtClean="0"/>
          </a:p>
          <a:p>
            <a:pPr lvl="1"/>
            <a:r>
              <a:rPr lang="es-ES" sz="2400" dirty="0" smtClean="0"/>
              <a:t>IDENTIFICACIÓN </a:t>
            </a:r>
            <a:r>
              <a:rPr lang="es-ES" sz="2400" dirty="0"/>
              <a:t>DE LOS RIESGOS </a:t>
            </a:r>
            <a:r>
              <a:rPr lang="es-ES" sz="2400" dirty="0" smtClean="0"/>
              <a:t>NO </a:t>
            </a:r>
            <a:r>
              <a:rPr lang="es-ES" sz="2400" dirty="0"/>
              <a:t>ELIMINABLES </a:t>
            </a:r>
            <a:r>
              <a:rPr lang="es-ES" sz="2400" dirty="0" smtClean="0"/>
              <a:t>COMPLETAMENTE</a:t>
            </a:r>
            <a:endParaRPr lang="es-ES" sz="2400" dirty="0"/>
          </a:p>
          <a:p>
            <a:pPr lvl="1"/>
            <a:r>
              <a:rPr lang="es-ES" sz="2400" dirty="0"/>
              <a:t>RELACIÓN DE ACTIVIDADES Y MEDIDAS ESPECÍFICAS RELATIVAS A LOS TRABAJOS INCLUIDOS EN EL ANEXO </a:t>
            </a:r>
            <a:r>
              <a:rPr lang="es-ES" sz="2400" dirty="0" smtClean="0"/>
              <a:t>II</a:t>
            </a:r>
            <a:endParaRPr lang="es-ES" sz="2400" dirty="0"/>
          </a:p>
          <a:p>
            <a:pPr lvl="1"/>
            <a:r>
              <a:rPr lang="es-ES" sz="2400" dirty="0" smtClean="0"/>
              <a:t>NORMATIVA </a:t>
            </a:r>
            <a:r>
              <a:rPr lang="es-ES" sz="2400" dirty="0" smtClean="0"/>
              <a:t>APLICABLE</a:t>
            </a:r>
          </a:p>
          <a:p>
            <a:pPr lvl="1"/>
            <a:r>
              <a:rPr lang="es-ES_tradnl" sz="2400" dirty="0" smtClean="0"/>
              <a:t>PLIEGO DE CONDICIONES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1614715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dirty="0"/>
              <a:t>DESARROLLO, RESULTADOS Y DISCUSIÓN GENERAL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556791"/>
            <a:ext cx="9144000" cy="5112569"/>
          </a:xfrm>
        </p:spPr>
        <p:txBody>
          <a:bodyPr>
            <a:normAutofit fontScale="92500" lnSpcReduction="10000"/>
          </a:bodyPr>
          <a:lstStyle/>
          <a:p>
            <a:r>
              <a:rPr lang="es-ES_tradnl" b="1" dirty="0" smtClean="0"/>
              <a:t>PLANES </a:t>
            </a:r>
            <a:r>
              <a:rPr lang="es-ES_tradnl" b="1" dirty="0"/>
              <a:t>DE SEGURIDAD </a:t>
            </a:r>
            <a:endParaRPr lang="es-ES_tradnl" b="1" dirty="0" smtClean="0"/>
          </a:p>
          <a:p>
            <a:pPr lvl="2">
              <a:buFont typeface="Wingdings" pitchFamily="2" charset="2"/>
              <a:buChar char="Ø"/>
            </a:pPr>
            <a:r>
              <a:rPr lang="es-ES" sz="2000" dirty="0" smtClean="0"/>
              <a:t>Real </a:t>
            </a:r>
            <a:r>
              <a:rPr lang="es-ES" sz="2000" dirty="0"/>
              <a:t>Decreto 1627/1997, del 24 de </a:t>
            </a:r>
            <a:r>
              <a:rPr lang="es-ES" sz="2000" dirty="0" smtClean="0"/>
              <a:t>Octubre (obras </a:t>
            </a:r>
            <a:r>
              <a:rPr lang="es-ES" sz="2000" dirty="0"/>
              <a:t>de </a:t>
            </a:r>
            <a:r>
              <a:rPr lang="es-ES" sz="2000" dirty="0" smtClean="0"/>
              <a:t>construcción)</a:t>
            </a:r>
          </a:p>
          <a:p>
            <a:pPr lvl="1" algn="ctr">
              <a:buClr>
                <a:schemeClr val="accent1">
                  <a:lumMod val="75000"/>
                </a:schemeClr>
              </a:buClr>
            </a:pPr>
            <a:r>
              <a:rPr lang="es-ES_tradnl" dirty="0" smtClean="0">
                <a:solidFill>
                  <a:srgbClr val="7030A0"/>
                </a:solidFill>
              </a:rPr>
              <a:t>MOVIMIENTO DE TIERRAS</a:t>
            </a:r>
          </a:p>
          <a:p>
            <a:pPr lvl="1" algn="ctr">
              <a:buClr>
                <a:schemeClr val="accent1">
                  <a:lumMod val="75000"/>
                </a:schemeClr>
              </a:buClr>
            </a:pPr>
            <a:r>
              <a:rPr lang="es-ES_tradnl" dirty="0" smtClean="0">
                <a:solidFill>
                  <a:srgbClr val="7030A0"/>
                </a:solidFill>
              </a:rPr>
              <a:t>CIMENTACIONES Y ESTRUCTURAS</a:t>
            </a:r>
          </a:p>
          <a:p>
            <a:pPr lvl="1" algn="ctr">
              <a:buClr>
                <a:schemeClr val="accent1">
                  <a:lumMod val="75000"/>
                </a:schemeClr>
              </a:buClr>
            </a:pPr>
            <a:r>
              <a:rPr lang="es-ES_tradnl" dirty="0" smtClean="0">
                <a:solidFill>
                  <a:srgbClr val="7030A0"/>
                </a:solidFill>
              </a:rPr>
              <a:t>ALBAÑILERÍA Y CERRAMIENTOS</a:t>
            </a:r>
            <a:endParaRPr lang="es-ES" dirty="0" smtClean="0">
              <a:solidFill>
                <a:srgbClr val="7030A0"/>
              </a:solidFill>
            </a:endParaRPr>
          </a:p>
          <a:p>
            <a:pPr lvl="2">
              <a:buFont typeface="Wingdings" pitchFamily="2" charset="2"/>
              <a:buChar char="Ø"/>
            </a:pPr>
            <a:endParaRPr lang="es-ES" sz="2000" dirty="0" smtClean="0"/>
          </a:p>
          <a:p>
            <a:pPr lvl="1"/>
            <a:r>
              <a:rPr lang="es-ES_tradnl" sz="2400" dirty="0"/>
              <a:t>DATOS DEL </a:t>
            </a:r>
            <a:r>
              <a:rPr lang="es-ES_tradnl" sz="2400" dirty="0" smtClean="0"/>
              <a:t>PROYECTO</a:t>
            </a:r>
          </a:p>
          <a:p>
            <a:pPr lvl="1"/>
            <a:r>
              <a:rPr lang="es-ES_tradnl" sz="2400" dirty="0" smtClean="0"/>
              <a:t>INTERFERENCIAS Y SERVICIOS AFECTADOS</a:t>
            </a:r>
          </a:p>
          <a:p>
            <a:pPr lvl="1"/>
            <a:r>
              <a:rPr lang="es-ES_tradnl" sz="2400" dirty="0" smtClean="0"/>
              <a:t>TRABAJOS </a:t>
            </a:r>
            <a:r>
              <a:rPr lang="es-ES_tradnl" sz="2400" dirty="0" smtClean="0"/>
              <a:t>PREVIOS</a:t>
            </a:r>
            <a:endParaRPr lang="es-ES_tradnl" sz="2400" dirty="0" smtClean="0"/>
          </a:p>
          <a:p>
            <a:pPr lvl="1"/>
            <a:r>
              <a:rPr lang="es-ES" sz="2400" dirty="0"/>
              <a:t>SERVICIOS HIGIÉNICOS, VESTUARIO, COMEDOR Y OFICINA DE </a:t>
            </a:r>
            <a:r>
              <a:rPr lang="es-ES" sz="2400" dirty="0" smtClean="0"/>
              <a:t>OBRA</a:t>
            </a:r>
          </a:p>
          <a:p>
            <a:pPr lvl="1"/>
            <a:r>
              <a:rPr lang="es-ES" sz="2400" dirty="0"/>
              <a:t>FORMACIÓN E INFORMACIÓN A LOS </a:t>
            </a:r>
            <a:r>
              <a:rPr lang="es-ES" sz="2400" dirty="0" smtClean="0"/>
              <a:t>TRABAJADORES</a:t>
            </a:r>
          </a:p>
          <a:p>
            <a:pPr lvl="1"/>
            <a:r>
              <a:rPr lang="es-ES" sz="2400" dirty="0"/>
              <a:t>ASISTENCIA SANITARIA</a:t>
            </a:r>
          </a:p>
        </p:txBody>
      </p:sp>
    </p:spTree>
    <p:extLst>
      <p:ext uri="{BB962C8B-B14F-4D97-AF65-F5344CB8AC3E}">
        <p14:creationId xmlns:p14="http://schemas.microsoft.com/office/powerpoint/2010/main" val="195454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dirty="0"/>
              <a:t>DESARROLLO, RESULTADOS Y DISCUSIÓN GENERAL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-108520" y="2204864"/>
            <a:ext cx="9252520" cy="4653136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s-ES" dirty="0" smtClean="0"/>
          </a:p>
          <a:p>
            <a:pPr lvl="1"/>
            <a:r>
              <a:rPr lang="es-ES_tradnl" dirty="0" smtClean="0"/>
              <a:t>MAQUINARIA</a:t>
            </a:r>
            <a:endParaRPr lang="es-ES_tradnl" sz="2000" dirty="0" smtClean="0"/>
          </a:p>
          <a:p>
            <a:pPr lvl="1"/>
            <a:r>
              <a:rPr lang="es-ES_tradnl" dirty="0" smtClean="0"/>
              <a:t>MEDIOS AUXILIARES</a:t>
            </a:r>
          </a:p>
          <a:p>
            <a:pPr lvl="1"/>
            <a:r>
              <a:rPr lang="es-ES" dirty="0"/>
              <a:t>CONDIOCIONES A CUMPLIR POR LOS MEDIOS DE PROTECCIÓN </a:t>
            </a:r>
            <a:r>
              <a:rPr lang="es-ES" dirty="0" smtClean="0"/>
              <a:t>COLECTIVA</a:t>
            </a:r>
          </a:p>
          <a:p>
            <a:pPr lvl="1"/>
            <a:r>
              <a:rPr lang="es-ES" dirty="0"/>
              <a:t>CONDICIONES A CUMPLIR POR LOS MEDIOS DE PROTECCIÓN </a:t>
            </a:r>
            <a:r>
              <a:rPr lang="es-ES" dirty="0" smtClean="0"/>
              <a:t>INDIVIDUAL</a:t>
            </a:r>
          </a:p>
        </p:txBody>
      </p:sp>
    </p:spTree>
    <p:extLst>
      <p:ext uri="{BB962C8B-B14F-4D97-AF65-F5344CB8AC3E}">
        <p14:creationId xmlns:p14="http://schemas.microsoft.com/office/powerpoint/2010/main" val="149438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ódulo">
  <a:themeElements>
    <a:clrScheme name="Módulo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ódulo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ódul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435</TotalTime>
  <Words>625</Words>
  <Application>Microsoft Office PowerPoint</Application>
  <PresentationFormat>Presentación en pantalla (4:3)</PresentationFormat>
  <Paragraphs>140</Paragraphs>
  <Slides>29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0" baseType="lpstr">
      <vt:lpstr>Módulo</vt:lpstr>
      <vt:lpstr>EBSS Y PLANES DE SEGURIDAD PARA LA CONSTRUCCIÓN DE VIVIENDA UNIFAMILIAR</vt:lpstr>
      <vt:lpstr>ÍNDICE</vt:lpstr>
      <vt:lpstr>PLANTEAMIENTO Y OBJETIVOS DEL TRABAJO</vt:lpstr>
      <vt:lpstr>PLANTEAMIENTO Y OBJETIVOS DEL TRABAJO</vt:lpstr>
      <vt:lpstr>PROCEDIMIENTOS, MATERIALES Y MÉTODOS</vt:lpstr>
      <vt:lpstr>DESARROLLO, RESULTADOS Y DISCUSIÓN GENERAL</vt:lpstr>
      <vt:lpstr>DESARROLLO, RESULTADOS Y DISCUSIÓN GENERAL</vt:lpstr>
      <vt:lpstr>DESARROLLO, RESULTADOS Y DISCUSIÓN GENERAL</vt:lpstr>
      <vt:lpstr>DESARROLLO, RESULTADOS Y DISCUSIÓN GENERAL</vt:lpstr>
      <vt:lpstr>DESARROLLO, RESULTADOS Y DISCUSIÓN GENERAL</vt:lpstr>
      <vt:lpstr>ANEXO FOTOGRÁFICO</vt:lpstr>
      <vt:lpstr>ANEXO FOTOGRÁFICO</vt:lpstr>
      <vt:lpstr>ANEXO FOTOGRÁFICO</vt:lpstr>
      <vt:lpstr>ANEXO FOTOGRÁFICO</vt:lpstr>
      <vt:lpstr>ANEXO FOTOGRÁFICO</vt:lpstr>
      <vt:lpstr>ANEXO FOTOGRÁFICO</vt:lpstr>
      <vt:lpstr>ANEXO FOTOGRÁFICO</vt:lpstr>
      <vt:lpstr>ANEXO FOTOGRÁFICO</vt:lpstr>
      <vt:lpstr>ANEXO FOTOGRÁFICO</vt:lpstr>
      <vt:lpstr>ANEXO FOTOGRÁFICO</vt:lpstr>
      <vt:lpstr>ANEXO FOTOGRÁFICO</vt:lpstr>
      <vt:lpstr>ANEXO FOTOGRÁFICO</vt:lpstr>
      <vt:lpstr>ANEXO FOTOGRÁFICO</vt:lpstr>
      <vt:lpstr>ANEXO FOTOGRÁFICO</vt:lpstr>
      <vt:lpstr>ANEXO FOTOGRÁFICO</vt:lpstr>
      <vt:lpstr>ANEXO FOTOGRÁFICO</vt:lpstr>
      <vt:lpstr>ANEXO FOTOGRÁFICO</vt:lpstr>
      <vt:lpstr>CONCLUSIONES</vt:lpstr>
      <vt:lpstr>MUCHAS GRACIAS POR VUESTRA ATENCIÓN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PROTOCOLO PLAGUICIDAS</dc:title>
  <dc:creator>usuario</dc:creator>
  <cp:lastModifiedBy>usuario</cp:lastModifiedBy>
  <cp:revision>41</cp:revision>
  <dcterms:created xsi:type="dcterms:W3CDTF">2011-11-23T20:45:33Z</dcterms:created>
  <dcterms:modified xsi:type="dcterms:W3CDTF">2013-02-20T07:13:22Z</dcterms:modified>
</cp:coreProperties>
</file>